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54" d="100"/>
          <a:sy n="54" d="100"/>
        </p:scale>
        <p:origin x="3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A7F0DE-EAC7-4AE9-97FD-9C472022489E}"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9E4C-07CC-4DC9-96E6-F0AA05DF8116}" type="slidenum">
              <a:rPr lang="en-US" smtClean="0"/>
              <a:t>‹#›</a:t>
            </a:fld>
            <a:endParaRPr lang="en-US"/>
          </a:p>
        </p:txBody>
      </p:sp>
    </p:spTree>
    <p:extLst>
      <p:ext uri="{BB962C8B-B14F-4D97-AF65-F5344CB8AC3E}">
        <p14:creationId xmlns:p14="http://schemas.microsoft.com/office/powerpoint/2010/main" val="2549173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A7F0DE-EAC7-4AE9-97FD-9C472022489E}"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9E4C-07CC-4DC9-96E6-F0AA05DF8116}" type="slidenum">
              <a:rPr lang="en-US" smtClean="0"/>
              <a:t>‹#›</a:t>
            </a:fld>
            <a:endParaRPr lang="en-US"/>
          </a:p>
        </p:txBody>
      </p:sp>
    </p:spTree>
    <p:extLst>
      <p:ext uri="{BB962C8B-B14F-4D97-AF65-F5344CB8AC3E}">
        <p14:creationId xmlns:p14="http://schemas.microsoft.com/office/powerpoint/2010/main" val="140065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A7F0DE-EAC7-4AE9-97FD-9C472022489E}"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9E4C-07CC-4DC9-96E6-F0AA05DF8116}" type="slidenum">
              <a:rPr lang="en-US" smtClean="0"/>
              <a:t>‹#›</a:t>
            </a:fld>
            <a:endParaRPr lang="en-US"/>
          </a:p>
        </p:txBody>
      </p:sp>
    </p:spTree>
    <p:extLst>
      <p:ext uri="{BB962C8B-B14F-4D97-AF65-F5344CB8AC3E}">
        <p14:creationId xmlns:p14="http://schemas.microsoft.com/office/powerpoint/2010/main" val="152617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A7F0DE-EAC7-4AE9-97FD-9C472022489E}"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9E4C-07CC-4DC9-96E6-F0AA05DF8116}" type="slidenum">
              <a:rPr lang="en-US" smtClean="0"/>
              <a:t>‹#›</a:t>
            </a:fld>
            <a:endParaRPr lang="en-US"/>
          </a:p>
        </p:txBody>
      </p:sp>
    </p:spTree>
    <p:extLst>
      <p:ext uri="{BB962C8B-B14F-4D97-AF65-F5344CB8AC3E}">
        <p14:creationId xmlns:p14="http://schemas.microsoft.com/office/powerpoint/2010/main" val="2156414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A7F0DE-EAC7-4AE9-97FD-9C472022489E}"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9E4C-07CC-4DC9-96E6-F0AA05DF8116}" type="slidenum">
              <a:rPr lang="en-US" smtClean="0"/>
              <a:t>‹#›</a:t>
            </a:fld>
            <a:endParaRPr lang="en-US"/>
          </a:p>
        </p:txBody>
      </p:sp>
    </p:spTree>
    <p:extLst>
      <p:ext uri="{BB962C8B-B14F-4D97-AF65-F5344CB8AC3E}">
        <p14:creationId xmlns:p14="http://schemas.microsoft.com/office/powerpoint/2010/main" val="95280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A7F0DE-EAC7-4AE9-97FD-9C472022489E}"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49E4C-07CC-4DC9-96E6-F0AA05DF8116}" type="slidenum">
              <a:rPr lang="en-US" smtClean="0"/>
              <a:t>‹#›</a:t>
            </a:fld>
            <a:endParaRPr lang="en-US"/>
          </a:p>
        </p:txBody>
      </p:sp>
    </p:spTree>
    <p:extLst>
      <p:ext uri="{BB962C8B-B14F-4D97-AF65-F5344CB8AC3E}">
        <p14:creationId xmlns:p14="http://schemas.microsoft.com/office/powerpoint/2010/main" val="2925828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A7F0DE-EAC7-4AE9-97FD-9C472022489E}" type="datetimeFigureOut">
              <a:rPr lang="en-US" smtClean="0"/>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649E4C-07CC-4DC9-96E6-F0AA05DF8116}" type="slidenum">
              <a:rPr lang="en-US" smtClean="0"/>
              <a:t>‹#›</a:t>
            </a:fld>
            <a:endParaRPr lang="en-US"/>
          </a:p>
        </p:txBody>
      </p:sp>
    </p:spTree>
    <p:extLst>
      <p:ext uri="{BB962C8B-B14F-4D97-AF65-F5344CB8AC3E}">
        <p14:creationId xmlns:p14="http://schemas.microsoft.com/office/powerpoint/2010/main" val="3803082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A7F0DE-EAC7-4AE9-97FD-9C472022489E}" type="datetimeFigureOut">
              <a:rPr lang="en-US" smtClean="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649E4C-07CC-4DC9-96E6-F0AA05DF8116}" type="slidenum">
              <a:rPr lang="en-US" smtClean="0"/>
              <a:t>‹#›</a:t>
            </a:fld>
            <a:endParaRPr lang="en-US"/>
          </a:p>
        </p:txBody>
      </p:sp>
    </p:spTree>
    <p:extLst>
      <p:ext uri="{BB962C8B-B14F-4D97-AF65-F5344CB8AC3E}">
        <p14:creationId xmlns:p14="http://schemas.microsoft.com/office/powerpoint/2010/main" val="3495104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A7F0DE-EAC7-4AE9-97FD-9C472022489E}" type="datetimeFigureOut">
              <a:rPr lang="en-US" smtClean="0"/>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649E4C-07CC-4DC9-96E6-F0AA05DF8116}" type="slidenum">
              <a:rPr lang="en-US" smtClean="0"/>
              <a:t>‹#›</a:t>
            </a:fld>
            <a:endParaRPr lang="en-US"/>
          </a:p>
        </p:txBody>
      </p:sp>
    </p:spTree>
    <p:extLst>
      <p:ext uri="{BB962C8B-B14F-4D97-AF65-F5344CB8AC3E}">
        <p14:creationId xmlns:p14="http://schemas.microsoft.com/office/powerpoint/2010/main" val="3096870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A7F0DE-EAC7-4AE9-97FD-9C472022489E}"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49E4C-07CC-4DC9-96E6-F0AA05DF8116}" type="slidenum">
              <a:rPr lang="en-US" smtClean="0"/>
              <a:t>‹#›</a:t>
            </a:fld>
            <a:endParaRPr lang="en-US"/>
          </a:p>
        </p:txBody>
      </p:sp>
    </p:spTree>
    <p:extLst>
      <p:ext uri="{BB962C8B-B14F-4D97-AF65-F5344CB8AC3E}">
        <p14:creationId xmlns:p14="http://schemas.microsoft.com/office/powerpoint/2010/main" val="124772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A7F0DE-EAC7-4AE9-97FD-9C472022489E}"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49E4C-07CC-4DC9-96E6-F0AA05DF8116}" type="slidenum">
              <a:rPr lang="en-US" smtClean="0"/>
              <a:t>‹#›</a:t>
            </a:fld>
            <a:endParaRPr lang="en-US"/>
          </a:p>
        </p:txBody>
      </p:sp>
    </p:spTree>
    <p:extLst>
      <p:ext uri="{BB962C8B-B14F-4D97-AF65-F5344CB8AC3E}">
        <p14:creationId xmlns:p14="http://schemas.microsoft.com/office/powerpoint/2010/main" val="2385589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A7F0DE-EAC7-4AE9-97FD-9C472022489E}" type="datetimeFigureOut">
              <a:rPr lang="en-US" smtClean="0"/>
              <a:t>5/7/2024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49E4C-07CC-4DC9-96E6-F0AA05DF8116}" type="slidenum">
              <a:rPr lang="en-US" smtClean="0"/>
              <a:t>‹#›</a:t>
            </a:fld>
            <a:endParaRPr lang="en-US"/>
          </a:p>
        </p:txBody>
      </p:sp>
    </p:spTree>
    <p:extLst>
      <p:ext uri="{BB962C8B-B14F-4D97-AF65-F5344CB8AC3E}">
        <p14:creationId xmlns:p14="http://schemas.microsoft.com/office/powerpoint/2010/main" val="175051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6.wdp"/><Relationship Id="rId18" Type="http://schemas.openxmlformats.org/officeDocument/2006/relationships/image" Target="../media/image17.png"/><Relationship Id="rId3" Type="http://schemas.openxmlformats.org/officeDocument/2006/relationships/image" Target="../media/image4.png"/><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14.png"/><Relationship Id="rId17" Type="http://schemas.microsoft.com/office/2007/relationships/hdphoto" Target="../media/hdphoto8.wdp"/><Relationship Id="rId2" Type="http://schemas.openxmlformats.org/officeDocument/2006/relationships/audio" Target="../media/audio2.wav"/><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5.wdp"/><Relationship Id="rId5" Type="http://schemas.openxmlformats.org/officeDocument/2006/relationships/image" Target="../media/image10.png"/><Relationship Id="rId15" Type="http://schemas.microsoft.com/office/2007/relationships/hdphoto" Target="../media/hdphoto7.wdp"/><Relationship Id="rId23" Type="http://schemas.microsoft.com/office/2007/relationships/hdphoto" Target="../media/hdphoto11.wdp"/><Relationship Id="rId10" Type="http://schemas.openxmlformats.org/officeDocument/2006/relationships/image" Target="../media/image13.png"/><Relationship Id="rId19" Type="http://schemas.microsoft.com/office/2007/relationships/hdphoto" Target="../media/hdphoto9.wdp"/><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15.png"/><Relationship Id="rId22"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6.wdp"/><Relationship Id="rId18" Type="http://schemas.openxmlformats.org/officeDocument/2006/relationships/image" Target="../media/image17.png"/><Relationship Id="rId3" Type="http://schemas.openxmlformats.org/officeDocument/2006/relationships/image" Target="../media/image4.png"/><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14.png"/><Relationship Id="rId17" Type="http://schemas.microsoft.com/office/2007/relationships/hdphoto" Target="../media/hdphoto8.wdp"/><Relationship Id="rId2" Type="http://schemas.openxmlformats.org/officeDocument/2006/relationships/audio" Target="../media/audio2.wav"/><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5.wdp"/><Relationship Id="rId24" Type="http://schemas.openxmlformats.org/officeDocument/2006/relationships/audio" Target="NULL"/><Relationship Id="rId5" Type="http://schemas.openxmlformats.org/officeDocument/2006/relationships/image" Target="../media/image10.png"/><Relationship Id="rId15" Type="http://schemas.microsoft.com/office/2007/relationships/hdphoto" Target="../media/hdphoto7.wdp"/><Relationship Id="rId23" Type="http://schemas.microsoft.com/office/2007/relationships/hdphoto" Target="../media/hdphoto11.wdp"/><Relationship Id="rId10" Type="http://schemas.openxmlformats.org/officeDocument/2006/relationships/image" Target="../media/image13.png"/><Relationship Id="rId19" Type="http://schemas.microsoft.com/office/2007/relationships/hdphoto" Target="../media/hdphoto9.wdp"/><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15.png"/><Relationship Id="rId22"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12.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4.wmf"/><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3.wdp"/><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4.wdp"/><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29.png"/><Relationship Id="rId4" Type="http://schemas.openxmlformats.org/officeDocument/2006/relationships/image" Target="../media/image28.png"/><Relationship Id="rId9" Type="http://schemas.microsoft.com/office/2007/relationships/hdphoto" Target="../media/hdphoto16.wdp"/></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audio" Target="NUL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3505200" y="383093"/>
            <a:ext cx="5181600" cy="1015663"/>
            <a:chOff x="3006436" y="997527"/>
            <a:chExt cx="5181600" cy="1015663"/>
          </a:xfrm>
        </p:grpSpPr>
        <p:sp>
          <p:nvSpPr>
            <p:cNvPr id="5" name="TextBox 4"/>
            <p:cNvSpPr txBox="1"/>
            <p:nvPr/>
          </p:nvSpPr>
          <p:spPr>
            <a:xfrm>
              <a:off x="3006436" y="997527"/>
              <a:ext cx="5181600" cy="1015663"/>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t>Tiếng Việt</a:t>
              </a:r>
            </a:p>
          </p:txBody>
        </p:sp>
        <p:sp>
          <p:nvSpPr>
            <p:cNvPr id="9" name="TextBox 8"/>
            <p:cNvSpPr txBox="1"/>
            <p:nvPr/>
          </p:nvSpPr>
          <p:spPr>
            <a:xfrm>
              <a:off x="3006436" y="997527"/>
              <a:ext cx="5181600" cy="1015663"/>
            </a:xfrm>
            <a:prstGeom prst="rect">
              <a:avLst/>
            </a:prstGeom>
            <a:noFill/>
          </p:spPr>
          <p:txBody>
            <a:bodyPr wrap="square" rtlCol="0">
              <a:spAutoFit/>
            </a:bodyPr>
            <a:lstStyle/>
            <a:p>
              <a:pPr algn="ctr"/>
              <a:r>
                <a:rPr lang="en-US" sz="6000" b="1">
                  <a:ln>
                    <a:solidFill>
                      <a:sysClr val="windowText" lastClr="000000"/>
                    </a:solidFill>
                  </a:ln>
                  <a:solidFill>
                    <a:srgbClr val="FFCF96"/>
                  </a:solidFill>
                  <a:effectLst>
                    <a:outerShdw blurRad="38100" dist="38100" dir="2700000" algn="tl">
                      <a:srgbClr val="000000">
                        <a:alpha val="43137"/>
                      </a:srgbClr>
                    </a:outerShdw>
                  </a:effectLst>
                  <a:latin typeface="#9Slide05 SVNClementine" panose="020F0502020204030203" pitchFamily="34" charset="0"/>
                </a:rPr>
                <a:t>Tiếng Việt</a:t>
              </a:r>
            </a:p>
          </p:txBody>
        </p:sp>
      </p:grpSp>
      <p:grpSp>
        <p:nvGrpSpPr>
          <p:cNvPr id="12" name="Group 11"/>
          <p:cNvGrpSpPr/>
          <p:nvPr/>
        </p:nvGrpSpPr>
        <p:grpSpPr>
          <a:xfrm>
            <a:off x="-698665" y="1701736"/>
            <a:ext cx="5181600" cy="923331"/>
            <a:chOff x="-698665" y="1701736"/>
            <a:chExt cx="5181600" cy="923331"/>
          </a:xfrm>
        </p:grpSpPr>
        <p:sp>
          <p:nvSpPr>
            <p:cNvPr id="6" name="TextBox 5"/>
            <p:cNvSpPr txBox="1"/>
            <p:nvPr/>
          </p:nvSpPr>
          <p:spPr>
            <a:xfrm>
              <a:off x="-698665" y="1701737"/>
              <a:ext cx="5181600" cy="923330"/>
            </a:xfrm>
            <a:prstGeom prst="rect">
              <a:avLst/>
            </a:prstGeom>
            <a:noFill/>
          </p:spPr>
          <p:txBody>
            <a:bodyPr wrap="square" rtlCol="0">
              <a:spAutoFit/>
            </a:bodyPr>
            <a:lstStyle/>
            <a:p>
              <a:pPr algn="ctr"/>
              <a:r>
                <a:rPr lang="en-US" sz="5400" b="1">
                  <a:ln w="254000">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rPr>
                <a:t>Chủ đề</a:t>
              </a:r>
            </a:p>
          </p:txBody>
        </p:sp>
        <p:sp>
          <p:nvSpPr>
            <p:cNvPr id="11" name="TextBox 10"/>
            <p:cNvSpPr txBox="1"/>
            <p:nvPr/>
          </p:nvSpPr>
          <p:spPr>
            <a:xfrm>
              <a:off x="-698665" y="1701736"/>
              <a:ext cx="5181600" cy="923330"/>
            </a:xfrm>
            <a:prstGeom prst="rect">
              <a:avLst/>
            </a:prstGeom>
            <a:noFill/>
          </p:spPr>
          <p:txBody>
            <a:bodyPr wrap="square" rtlCol="0">
              <a:spAutoFit/>
            </a:bodyPr>
            <a:lstStyle/>
            <a:p>
              <a:pPr algn="ctr"/>
              <a:r>
                <a:rPr lang="en-US" sz="5400" b="1">
                  <a:ln>
                    <a:solidFill>
                      <a:sysClr val="windowText" lastClr="000000"/>
                    </a:solidFill>
                  </a:ln>
                  <a:solidFill>
                    <a:srgbClr val="FF6666"/>
                  </a:solidFill>
                  <a:effectLst>
                    <a:outerShdw blurRad="38100" dist="38100" dir="2700000" algn="tl">
                      <a:srgbClr val="000000">
                        <a:alpha val="43137"/>
                      </a:srgbClr>
                    </a:outerShdw>
                  </a:effectLst>
                  <a:latin typeface="UTM Mother" panose="02040603050506020204" pitchFamily="18" charset="0"/>
                </a:rPr>
                <a:t>Chủ đề</a:t>
              </a:r>
            </a:p>
          </p:txBody>
        </p:sp>
      </p:grpSp>
      <p:grpSp>
        <p:nvGrpSpPr>
          <p:cNvPr id="16" name="Group 15"/>
          <p:cNvGrpSpPr/>
          <p:nvPr/>
        </p:nvGrpSpPr>
        <p:grpSpPr>
          <a:xfrm>
            <a:off x="-417285" y="3276164"/>
            <a:ext cx="13026571" cy="1879836"/>
            <a:chOff x="3006435" y="3279593"/>
            <a:chExt cx="8242135" cy="1879836"/>
          </a:xfrm>
        </p:grpSpPr>
        <p:sp>
          <p:nvSpPr>
            <p:cNvPr id="7" name="TextBox 6"/>
            <p:cNvSpPr txBox="1"/>
            <p:nvPr/>
          </p:nvSpPr>
          <p:spPr>
            <a:xfrm>
              <a:off x="3006435" y="3297381"/>
              <a:ext cx="8242135" cy="1862048"/>
            </a:xfrm>
            <a:prstGeom prst="rect">
              <a:avLst/>
            </a:prstGeom>
            <a:noFill/>
          </p:spPr>
          <p:txBody>
            <a:bodyPr wrap="square" rtlCol="0">
              <a:spAutoFit/>
            </a:bodyPr>
            <a:lstStyle/>
            <a:p>
              <a:pPr algn="ctr"/>
              <a:r>
                <a:rPr lang="en-US" sz="115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VÒNG TAY THÂN ÁI</a:t>
              </a:r>
            </a:p>
          </p:txBody>
        </p:sp>
        <p:sp>
          <p:nvSpPr>
            <p:cNvPr id="13" name="TextBox 12"/>
            <p:cNvSpPr txBox="1"/>
            <p:nvPr/>
          </p:nvSpPr>
          <p:spPr>
            <a:xfrm>
              <a:off x="3006435" y="3279593"/>
              <a:ext cx="8242135" cy="186204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115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VÒNG TAY THÂN ÁI</a:t>
              </a:r>
            </a:p>
          </p:txBody>
        </p:sp>
      </p:grpSp>
    </p:spTree>
    <p:extLst>
      <p:ext uri="{BB962C8B-B14F-4D97-AF65-F5344CB8AC3E}">
        <p14:creationId xmlns:p14="http://schemas.microsoft.com/office/powerpoint/2010/main" val="12517995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750"/>
                                        <p:tgtEl>
                                          <p:spTgt spid="8"/>
                                        </p:tgtEl>
                                      </p:cBhvr>
                                    </p:animEffect>
                                  </p:childTnLst>
                                </p:cTn>
                              </p:par>
                            </p:childTnLst>
                          </p:cTn>
                        </p:par>
                        <p:par>
                          <p:cTn id="8" fill="hold">
                            <p:stCondLst>
                              <p:cond delay="750"/>
                            </p:stCondLst>
                            <p:childTnLst>
                              <p:par>
                                <p:cTn id="9" presetID="49" presetClass="entr" presetSubtype="0" decel="10000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 calcmode="lin" valueType="num">
                                      <p:cBhvr>
                                        <p:cTn id="13" dur="500" fill="hold"/>
                                        <p:tgtEl>
                                          <p:spTgt spid="10"/>
                                        </p:tgtEl>
                                        <p:attrNameLst>
                                          <p:attrName>style.rotation</p:attrName>
                                        </p:attrNameLst>
                                      </p:cBhvr>
                                      <p:tavLst>
                                        <p:tav tm="0">
                                          <p:val>
                                            <p:fltVal val="360"/>
                                          </p:val>
                                        </p:tav>
                                        <p:tav tm="100000">
                                          <p:val>
                                            <p:fltVal val="0"/>
                                          </p:val>
                                        </p:tav>
                                      </p:tavLst>
                                    </p:anim>
                                    <p:animEffect transition="in" filter="fade">
                                      <p:cBhvr>
                                        <p:cTn id="14" dur="500"/>
                                        <p:tgtEl>
                                          <p:spTgt spid="10"/>
                                        </p:tgtEl>
                                      </p:cBhvr>
                                    </p:animEffect>
                                  </p:childTnLst>
                                </p:cTn>
                              </p:par>
                            </p:childTnLst>
                          </p:cTn>
                        </p:par>
                        <p:par>
                          <p:cTn id="15" fill="hold">
                            <p:stCondLst>
                              <p:cond delay="1250"/>
                            </p:stCondLst>
                            <p:childTnLst>
                              <p:par>
                                <p:cTn id="16" presetID="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par>
                          <p:cTn id="20" fill="hold">
                            <p:stCondLst>
                              <p:cond delay="1750"/>
                            </p:stCondLst>
                            <p:childTnLst>
                              <p:par>
                                <p:cTn id="21" presetID="52"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Scale>
                                      <p:cBhvr>
                                        <p:cTn id="23" dur="75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750" decel="50000" fill="hold">
                                          <p:stCondLst>
                                            <p:cond delay="0"/>
                                          </p:stCondLst>
                                        </p:cTn>
                                        <p:tgtEl>
                                          <p:spTgt spid="16"/>
                                        </p:tgtEl>
                                        <p:attrNameLst>
                                          <p:attrName>ppt_x</p:attrName>
                                          <p:attrName>ppt_y</p:attrName>
                                        </p:attrNameLst>
                                      </p:cBhvr>
                                    </p:animMotion>
                                    <p:animEffect transition="in" filter="fade">
                                      <p:cBhvr>
                                        <p:cTn id="25"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522514" y="275771"/>
            <a:ext cx="10450286" cy="1077218"/>
          </a:xfrm>
          <a:prstGeom prst="rect">
            <a:avLst/>
          </a:prstGeom>
          <a:noFill/>
        </p:spPr>
        <p:txBody>
          <a:bodyPr wrap="square" rtlCol="0">
            <a:spAutoFit/>
          </a:bodyPr>
          <a:lstStyle/>
          <a:p>
            <a:r>
              <a:rPr lang="en-US" sz="3200" b="1">
                <a:solidFill>
                  <a:srgbClr val="FF6666"/>
                </a:solidFill>
              </a:rPr>
              <a:t>2. Thay         trong mỗi câu sau bằng một từ ngữ phù hợp ở bài tập 1.</a:t>
            </a:r>
          </a:p>
        </p:txBody>
      </p:sp>
      <p:sp>
        <p:nvSpPr>
          <p:cNvPr id="2" name="Round Diagonal Corner Rectangle 1"/>
          <p:cNvSpPr/>
          <p:nvPr/>
        </p:nvSpPr>
        <p:spPr>
          <a:xfrm>
            <a:off x="522514" y="1712686"/>
            <a:ext cx="11176000" cy="928914"/>
          </a:xfrm>
          <a:prstGeom prst="round2DiagRect">
            <a:avLst>
              <a:gd name="adj1" fmla="val 27604"/>
              <a:gd name="adj2" fmla="val 0"/>
            </a:avLst>
          </a:prstGeom>
          <a:solidFill>
            <a:srgbClr val="EEF2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a. Thức uống này là sự                 tuyệt vời giữa các loại hoa trái nhiệt đới.</a:t>
            </a:r>
          </a:p>
        </p:txBody>
      </p:sp>
      <p:sp>
        <p:nvSpPr>
          <p:cNvPr id="18" name="Round Diagonal Corner Rectangle 17"/>
          <p:cNvSpPr/>
          <p:nvPr/>
        </p:nvSpPr>
        <p:spPr>
          <a:xfrm>
            <a:off x="522514" y="2823028"/>
            <a:ext cx="10813143" cy="928914"/>
          </a:xfrm>
          <a:prstGeom prst="round2DiagRect">
            <a:avLst>
              <a:gd name="adj1" fmla="val 27604"/>
              <a:gd name="adj2" fmla="val 0"/>
            </a:avLst>
          </a:prstGeom>
          <a:solidFill>
            <a:srgbClr val="D4D92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b. Chú Nam và bố tôi là hai anh em                  .</a:t>
            </a:r>
          </a:p>
        </p:txBody>
      </p:sp>
      <p:sp>
        <p:nvSpPr>
          <p:cNvPr id="19" name="Round Diagonal Corner Rectangle 18"/>
          <p:cNvSpPr/>
          <p:nvPr/>
        </p:nvSpPr>
        <p:spPr>
          <a:xfrm>
            <a:off x="522514" y="3933370"/>
            <a:ext cx="10813143" cy="928914"/>
          </a:xfrm>
          <a:prstGeom prst="round2DiagRect">
            <a:avLst>
              <a:gd name="adj1" fmla="val 30729"/>
              <a:gd name="adj2" fmla="val 0"/>
            </a:avLst>
          </a:prstGeom>
          <a:solidFill>
            <a:srgbClr val="FFEE6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c. Máy tính không truy cập được vì chưa              mạng.</a:t>
            </a:r>
          </a:p>
        </p:txBody>
      </p:sp>
      <p:sp>
        <p:nvSpPr>
          <p:cNvPr id="20" name="Round Diagonal Corner Rectangle 19"/>
          <p:cNvSpPr/>
          <p:nvPr/>
        </p:nvSpPr>
        <p:spPr>
          <a:xfrm>
            <a:off x="522514" y="5118353"/>
            <a:ext cx="10813143" cy="928914"/>
          </a:xfrm>
          <a:prstGeom prst="round2DiagRect">
            <a:avLst>
              <a:gd name="adj1" fmla="val 32292"/>
              <a:gd name="adj2" fmla="val 0"/>
            </a:avLst>
          </a:prstGeom>
          <a:solidFill>
            <a:srgbClr val="FF8E4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d. Chúng tôi                 với nhau sau những ngày ở trại hè.</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5782" y="275771"/>
            <a:ext cx="545642" cy="545642"/>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6671" y="1938914"/>
            <a:ext cx="545642" cy="54564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2749" y="3015817"/>
            <a:ext cx="545642" cy="545642"/>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2241" y="4151967"/>
            <a:ext cx="545642" cy="54564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6402" y="5309989"/>
            <a:ext cx="545642" cy="545642"/>
          </a:xfrm>
          <a:prstGeom prst="rect">
            <a:avLst/>
          </a:prstGeom>
        </p:spPr>
      </p:pic>
      <p:sp>
        <p:nvSpPr>
          <p:cNvPr id="26" name="TextBox 25"/>
          <p:cNvSpPr txBox="1"/>
          <p:nvPr/>
        </p:nvSpPr>
        <p:spPr>
          <a:xfrm>
            <a:off x="3872308" y="1916347"/>
            <a:ext cx="1732467" cy="538609"/>
          </a:xfrm>
          <a:prstGeom prst="rect">
            <a:avLst/>
          </a:prstGeom>
          <a:noFill/>
        </p:spPr>
        <p:txBody>
          <a:bodyPr wrap="square" rtlCol="0">
            <a:spAutoFit/>
          </a:bodyPr>
          <a:lstStyle/>
          <a:p>
            <a:pPr algn="ctr"/>
            <a:r>
              <a:rPr lang="en-US" sz="2900" b="1">
                <a:solidFill>
                  <a:srgbClr val="C00000"/>
                </a:solidFill>
              </a:rPr>
              <a:t>kết hợp</a:t>
            </a:r>
          </a:p>
        </p:txBody>
      </p:sp>
      <p:sp>
        <p:nvSpPr>
          <p:cNvPr id="27" name="TextBox 26"/>
          <p:cNvSpPr txBox="1"/>
          <p:nvPr/>
        </p:nvSpPr>
        <p:spPr>
          <a:xfrm>
            <a:off x="5823857" y="3012856"/>
            <a:ext cx="1732467" cy="538609"/>
          </a:xfrm>
          <a:prstGeom prst="rect">
            <a:avLst/>
          </a:prstGeom>
          <a:noFill/>
        </p:spPr>
        <p:txBody>
          <a:bodyPr wrap="square" rtlCol="0">
            <a:spAutoFit/>
          </a:bodyPr>
          <a:lstStyle/>
          <a:p>
            <a:pPr algn="ctr"/>
            <a:r>
              <a:rPr lang="en-US" sz="2900" b="1">
                <a:solidFill>
                  <a:srgbClr val="C00000"/>
                </a:solidFill>
              </a:rPr>
              <a:t>kết nghĩa</a:t>
            </a:r>
          </a:p>
        </p:txBody>
      </p:sp>
      <p:sp>
        <p:nvSpPr>
          <p:cNvPr id="28" name="TextBox 27"/>
          <p:cNvSpPr txBox="1"/>
          <p:nvPr/>
        </p:nvSpPr>
        <p:spPr>
          <a:xfrm>
            <a:off x="6410222" y="4136708"/>
            <a:ext cx="1732467" cy="538609"/>
          </a:xfrm>
          <a:prstGeom prst="rect">
            <a:avLst/>
          </a:prstGeom>
          <a:noFill/>
        </p:spPr>
        <p:txBody>
          <a:bodyPr wrap="square" rtlCol="0">
            <a:spAutoFit/>
          </a:bodyPr>
          <a:lstStyle/>
          <a:p>
            <a:pPr algn="ctr"/>
            <a:r>
              <a:rPr lang="en-US" sz="2900" b="1">
                <a:solidFill>
                  <a:srgbClr val="C00000"/>
                </a:solidFill>
              </a:rPr>
              <a:t>kết nối</a:t>
            </a:r>
          </a:p>
        </p:txBody>
      </p:sp>
      <p:sp>
        <p:nvSpPr>
          <p:cNvPr id="30" name="TextBox 29"/>
          <p:cNvSpPr txBox="1"/>
          <p:nvPr/>
        </p:nvSpPr>
        <p:spPr>
          <a:xfrm>
            <a:off x="2361089" y="5313505"/>
            <a:ext cx="1732467" cy="538609"/>
          </a:xfrm>
          <a:prstGeom prst="rect">
            <a:avLst/>
          </a:prstGeom>
          <a:noFill/>
        </p:spPr>
        <p:txBody>
          <a:bodyPr wrap="square" rtlCol="0">
            <a:spAutoFit/>
          </a:bodyPr>
          <a:lstStyle/>
          <a:p>
            <a:pPr algn="ctr"/>
            <a:r>
              <a:rPr lang="en-US" sz="2900" b="1">
                <a:solidFill>
                  <a:srgbClr val="C00000"/>
                </a:solidFill>
              </a:rPr>
              <a:t>kết thân</a:t>
            </a:r>
          </a:p>
        </p:txBody>
      </p:sp>
    </p:spTree>
    <p:extLst>
      <p:ext uri="{BB962C8B-B14F-4D97-AF65-F5344CB8AC3E}">
        <p14:creationId xmlns:p14="http://schemas.microsoft.com/office/powerpoint/2010/main" val="21437226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750"/>
                                        <p:tgtEl>
                                          <p:spTgt spid="21"/>
                                        </p:tgtEl>
                                      </p:cBhvr>
                                    </p:animEffect>
                                    <p:anim calcmode="lin" valueType="num">
                                      <p:cBhvr>
                                        <p:cTn id="7" dur="750"/>
                                        <p:tgtEl>
                                          <p:spTgt spid="21"/>
                                        </p:tgtEl>
                                        <p:attrNameLst>
                                          <p:attrName>ppt_x</p:attrName>
                                        </p:attrNameLst>
                                      </p:cBhvr>
                                      <p:tavLst>
                                        <p:tav tm="0">
                                          <p:val>
                                            <p:strVal val="ppt_x"/>
                                          </p:val>
                                        </p:tav>
                                        <p:tav tm="100000">
                                          <p:val>
                                            <p:strVal val="ppt_x"/>
                                          </p:val>
                                        </p:tav>
                                      </p:tavLst>
                                    </p:anim>
                                    <p:anim calcmode="lin" valueType="num">
                                      <p:cBhvr>
                                        <p:cTn id="8" dur="75" decel="100000"/>
                                        <p:tgtEl>
                                          <p:spTgt spid="21"/>
                                        </p:tgtEl>
                                        <p:attrNameLst>
                                          <p:attrName>ppt_y</p:attrName>
                                        </p:attrNameLst>
                                      </p:cBhvr>
                                      <p:tavLst>
                                        <p:tav tm="0">
                                          <p:val>
                                            <p:strVal val="ppt_y"/>
                                          </p:val>
                                        </p:tav>
                                        <p:tav tm="100000">
                                          <p:val>
                                            <p:strVal val="ppt_y-.03"/>
                                          </p:val>
                                        </p:tav>
                                      </p:tavLst>
                                    </p:anim>
                                    <p:anim calcmode="lin" valueType="num">
                                      <p:cBhvr>
                                        <p:cTn id="9" dur="675" accel="100000">
                                          <p:stCondLst>
                                            <p:cond delay="75"/>
                                          </p:stCondLst>
                                        </p:cTn>
                                        <p:tgtEl>
                                          <p:spTgt spid="21"/>
                                        </p:tgtEl>
                                        <p:attrNameLst>
                                          <p:attrName>ppt_y</p:attrName>
                                        </p:attrNameLst>
                                      </p:cBhvr>
                                      <p:tavLst>
                                        <p:tav tm="0">
                                          <p:val>
                                            <p:strVal val="ppt_y"/>
                                          </p:val>
                                        </p:tav>
                                        <p:tav tm="100000">
                                          <p:val>
                                            <p:strVal val="ppt_y+1"/>
                                          </p:val>
                                        </p:tav>
                                      </p:tavLst>
                                    </p:anim>
                                    <p:set>
                                      <p:cBhvr>
                                        <p:cTn id="10" dur="1" fill="hold">
                                          <p:stCondLst>
                                            <p:cond delay="749"/>
                                          </p:stCondLst>
                                        </p:cTn>
                                        <p:tgtEl>
                                          <p:spTgt spid="21"/>
                                        </p:tgtEl>
                                        <p:attrNameLst>
                                          <p:attrName>style.visibility</p:attrName>
                                        </p:attrNameLst>
                                      </p:cBhvr>
                                      <p:to>
                                        <p:strVal val="hidden"/>
                                      </p:to>
                                    </p:set>
                                  </p:childTnLst>
                                </p:cTn>
                              </p:par>
                            </p:childTnLst>
                          </p:cTn>
                        </p:par>
                        <p:par>
                          <p:cTn id="11" fill="hold">
                            <p:stCondLst>
                              <p:cond delay="750"/>
                            </p:stCondLst>
                            <p:childTnLst>
                              <p:par>
                                <p:cTn id="12" presetID="17" presetClass="entr" presetSubtype="1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2" name="Tiếng ting ting.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xit" presetSubtype="0" fill="hold" nodeType="clickEffect">
                                  <p:stCondLst>
                                    <p:cond delay="0"/>
                                  </p:stCondLst>
                                  <p:childTnLst>
                                    <p:animEffect transition="out" filter="fade">
                                      <p:cBhvr>
                                        <p:cTn id="19" dur="750"/>
                                        <p:tgtEl>
                                          <p:spTgt spid="22"/>
                                        </p:tgtEl>
                                      </p:cBhvr>
                                    </p:animEffect>
                                    <p:anim calcmode="lin" valueType="num">
                                      <p:cBhvr>
                                        <p:cTn id="20" dur="750"/>
                                        <p:tgtEl>
                                          <p:spTgt spid="22"/>
                                        </p:tgtEl>
                                        <p:attrNameLst>
                                          <p:attrName>ppt_x</p:attrName>
                                        </p:attrNameLst>
                                      </p:cBhvr>
                                      <p:tavLst>
                                        <p:tav tm="0">
                                          <p:val>
                                            <p:strVal val="ppt_x"/>
                                          </p:val>
                                        </p:tav>
                                        <p:tav tm="100000">
                                          <p:val>
                                            <p:strVal val="ppt_x"/>
                                          </p:val>
                                        </p:tav>
                                      </p:tavLst>
                                    </p:anim>
                                    <p:anim calcmode="lin" valueType="num">
                                      <p:cBhvr>
                                        <p:cTn id="21" dur="75" decel="100000"/>
                                        <p:tgtEl>
                                          <p:spTgt spid="22"/>
                                        </p:tgtEl>
                                        <p:attrNameLst>
                                          <p:attrName>ppt_y</p:attrName>
                                        </p:attrNameLst>
                                      </p:cBhvr>
                                      <p:tavLst>
                                        <p:tav tm="0">
                                          <p:val>
                                            <p:strVal val="ppt_y"/>
                                          </p:val>
                                        </p:tav>
                                        <p:tav tm="100000">
                                          <p:val>
                                            <p:strVal val="ppt_y-.03"/>
                                          </p:val>
                                        </p:tav>
                                      </p:tavLst>
                                    </p:anim>
                                    <p:anim calcmode="lin" valueType="num">
                                      <p:cBhvr>
                                        <p:cTn id="22" dur="675" accel="100000">
                                          <p:stCondLst>
                                            <p:cond delay="75"/>
                                          </p:stCondLst>
                                        </p:cTn>
                                        <p:tgtEl>
                                          <p:spTgt spid="22"/>
                                        </p:tgtEl>
                                        <p:attrNameLst>
                                          <p:attrName>ppt_y</p:attrName>
                                        </p:attrNameLst>
                                      </p:cBhvr>
                                      <p:tavLst>
                                        <p:tav tm="0">
                                          <p:val>
                                            <p:strVal val="ppt_y"/>
                                          </p:val>
                                        </p:tav>
                                        <p:tav tm="100000">
                                          <p:val>
                                            <p:strVal val="ppt_y+1"/>
                                          </p:val>
                                        </p:tav>
                                      </p:tavLst>
                                    </p:anim>
                                    <p:set>
                                      <p:cBhvr>
                                        <p:cTn id="23" dur="1" fill="hold">
                                          <p:stCondLst>
                                            <p:cond delay="749"/>
                                          </p:stCondLst>
                                        </p:cTn>
                                        <p:tgtEl>
                                          <p:spTgt spid="22"/>
                                        </p:tgtEl>
                                        <p:attrNameLst>
                                          <p:attrName>style.visibility</p:attrName>
                                        </p:attrNameLst>
                                      </p:cBhvr>
                                      <p:to>
                                        <p:strVal val="hidden"/>
                                      </p:to>
                                    </p:set>
                                  </p:childTnLst>
                                </p:cTn>
                              </p:par>
                            </p:childTnLst>
                          </p:cTn>
                        </p:par>
                        <p:par>
                          <p:cTn id="24" fill="hold">
                            <p:stCondLst>
                              <p:cond delay="750"/>
                            </p:stCondLst>
                            <p:childTnLst>
                              <p:par>
                                <p:cTn id="25" presetID="17" presetClass="entr" presetSubtype="1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Tiếng ting ting.wav"/>
                                        </p:tgtEl>
                                      </p:cMediaNode>
                                    </p:audio>
                                  </p:subTnLst>
                                </p:cTn>
                              </p:par>
                            </p:childTnLst>
                          </p:cTn>
                        </p:par>
                      </p:childTnLst>
                    </p:cTn>
                  </p:par>
                  <p:par>
                    <p:cTn id="29" fill="hold">
                      <p:stCondLst>
                        <p:cond delay="indefinite"/>
                      </p:stCondLst>
                      <p:childTnLst>
                        <p:par>
                          <p:cTn id="30" fill="hold">
                            <p:stCondLst>
                              <p:cond delay="0"/>
                            </p:stCondLst>
                            <p:childTnLst>
                              <p:par>
                                <p:cTn id="31" presetID="37" presetClass="exit" presetSubtype="0" fill="hold" nodeType="clickEffect">
                                  <p:stCondLst>
                                    <p:cond delay="0"/>
                                  </p:stCondLst>
                                  <p:childTnLst>
                                    <p:animEffect transition="out" filter="fade">
                                      <p:cBhvr>
                                        <p:cTn id="32" dur="750"/>
                                        <p:tgtEl>
                                          <p:spTgt spid="23"/>
                                        </p:tgtEl>
                                      </p:cBhvr>
                                    </p:animEffect>
                                    <p:anim calcmode="lin" valueType="num">
                                      <p:cBhvr>
                                        <p:cTn id="33" dur="750"/>
                                        <p:tgtEl>
                                          <p:spTgt spid="23"/>
                                        </p:tgtEl>
                                        <p:attrNameLst>
                                          <p:attrName>ppt_x</p:attrName>
                                        </p:attrNameLst>
                                      </p:cBhvr>
                                      <p:tavLst>
                                        <p:tav tm="0">
                                          <p:val>
                                            <p:strVal val="ppt_x"/>
                                          </p:val>
                                        </p:tav>
                                        <p:tav tm="100000">
                                          <p:val>
                                            <p:strVal val="ppt_x"/>
                                          </p:val>
                                        </p:tav>
                                      </p:tavLst>
                                    </p:anim>
                                    <p:anim calcmode="lin" valueType="num">
                                      <p:cBhvr>
                                        <p:cTn id="34" dur="75" decel="100000"/>
                                        <p:tgtEl>
                                          <p:spTgt spid="23"/>
                                        </p:tgtEl>
                                        <p:attrNameLst>
                                          <p:attrName>ppt_y</p:attrName>
                                        </p:attrNameLst>
                                      </p:cBhvr>
                                      <p:tavLst>
                                        <p:tav tm="0">
                                          <p:val>
                                            <p:strVal val="ppt_y"/>
                                          </p:val>
                                        </p:tav>
                                        <p:tav tm="100000">
                                          <p:val>
                                            <p:strVal val="ppt_y-.03"/>
                                          </p:val>
                                        </p:tav>
                                      </p:tavLst>
                                    </p:anim>
                                    <p:anim calcmode="lin" valueType="num">
                                      <p:cBhvr>
                                        <p:cTn id="35" dur="675" accel="100000">
                                          <p:stCondLst>
                                            <p:cond delay="75"/>
                                          </p:stCondLst>
                                        </p:cTn>
                                        <p:tgtEl>
                                          <p:spTgt spid="23"/>
                                        </p:tgtEl>
                                        <p:attrNameLst>
                                          <p:attrName>ppt_y</p:attrName>
                                        </p:attrNameLst>
                                      </p:cBhvr>
                                      <p:tavLst>
                                        <p:tav tm="0">
                                          <p:val>
                                            <p:strVal val="ppt_y"/>
                                          </p:val>
                                        </p:tav>
                                        <p:tav tm="100000">
                                          <p:val>
                                            <p:strVal val="ppt_y+1"/>
                                          </p:val>
                                        </p:tav>
                                      </p:tavLst>
                                    </p:anim>
                                    <p:set>
                                      <p:cBhvr>
                                        <p:cTn id="36" dur="1" fill="hold">
                                          <p:stCondLst>
                                            <p:cond delay="749"/>
                                          </p:stCondLst>
                                        </p:cTn>
                                        <p:tgtEl>
                                          <p:spTgt spid="23"/>
                                        </p:tgtEl>
                                        <p:attrNameLst>
                                          <p:attrName>style.visibility</p:attrName>
                                        </p:attrNameLst>
                                      </p:cBhvr>
                                      <p:to>
                                        <p:strVal val="hidden"/>
                                      </p:to>
                                    </p:set>
                                  </p:childTnLst>
                                </p:cTn>
                              </p:par>
                            </p:childTnLst>
                          </p:cTn>
                        </p:par>
                        <p:par>
                          <p:cTn id="37" fill="hold">
                            <p:stCondLst>
                              <p:cond delay="750"/>
                            </p:stCondLst>
                            <p:childTnLst>
                              <p:par>
                                <p:cTn id="38" presetID="17" presetClass="entr" presetSubtype="1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iếng ting ting.wav"/>
                                        </p:tgtEl>
                                      </p:cMediaNode>
                                    </p:audio>
                                  </p:subTnLst>
                                </p:cTn>
                              </p:par>
                            </p:childTnLst>
                          </p:cTn>
                        </p:par>
                      </p:childTnLst>
                    </p:cTn>
                  </p:par>
                  <p:par>
                    <p:cTn id="42" fill="hold">
                      <p:stCondLst>
                        <p:cond delay="indefinite"/>
                      </p:stCondLst>
                      <p:childTnLst>
                        <p:par>
                          <p:cTn id="43" fill="hold">
                            <p:stCondLst>
                              <p:cond delay="0"/>
                            </p:stCondLst>
                            <p:childTnLst>
                              <p:par>
                                <p:cTn id="44" presetID="37" presetClass="exit" presetSubtype="0" fill="hold" nodeType="clickEffect">
                                  <p:stCondLst>
                                    <p:cond delay="0"/>
                                  </p:stCondLst>
                                  <p:childTnLst>
                                    <p:animEffect transition="out" filter="fade">
                                      <p:cBhvr>
                                        <p:cTn id="45" dur="750"/>
                                        <p:tgtEl>
                                          <p:spTgt spid="24"/>
                                        </p:tgtEl>
                                      </p:cBhvr>
                                    </p:animEffect>
                                    <p:anim calcmode="lin" valueType="num">
                                      <p:cBhvr>
                                        <p:cTn id="46" dur="750"/>
                                        <p:tgtEl>
                                          <p:spTgt spid="24"/>
                                        </p:tgtEl>
                                        <p:attrNameLst>
                                          <p:attrName>ppt_x</p:attrName>
                                        </p:attrNameLst>
                                      </p:cBhvr>
                                      <p:tavLst>
                                        <p:tav tm="0">
                                          <p:val>
                                            <p:strVal val="ppt_x"/>
                                          </p:val>
                                        </p:tav>
                                        <p:tav tm="100000">
                                          <p:val>
                                            <p:strVal val="ppt_x"/>
                                          </p:val>
                                        </p:tav>
                                      </p:tavLst>
                                    </p:anim>
                                    <p:anim calcmode="lin" valueType="num">
                                      <p:cBhvr>
                                        <p:cTn id="47" dur="75" decel="100000"/>
                                        <p:tgtEl>
                                          <p:spTgt spid="24"/>
                                        </p:tgtEl>
                                        <p:attrNameLst>
                                          <p:attrName>ppt_y</p:attrName>
                                        </p:attrNameLst>
                                      </p:cBhvr>
                                      <p:tavLst>
                                        <p:tav tm="0">
                                          <p:val>
                                            <p:strVal val="ppt_y"/>
                                          </p:val>
                                        </p:tav>
                                        <p:tav tm="100000">
                                          <p:val>
                                            <p:strVal val="ppt_y-.03"/>
                                          </p:val>
                                        </p:tav>
                                      </p:tavLst>
                                    </p:anim>
                                    <p:anim calcmode="lin" valueType="num">
                                      <p:cBhvr>
                                        <p:cTn id="48" dur="675" accel="100000">
                                          <p:stCondLst>
                                            <p:cond delay="75"/>
                                          </p:stCondLst>
                                        </p:cTn>
                                        <p:tgtEl>
                                          <p:spTgt spid="24"/>
                                        </p:tgtEl>
                                        <p:attrNameLst>
                                          <p:attrName>ppt_y</p:attrName>
                                        </p:attrNameLst>
                                      </p:cBhvr>
                                      <p:tavLst>
                                        <p:tav tm="0">
                                          <p:val>
                                            <p:strVal val="ppt_y"/>
                                          </p:val>
                                        </p:tav>
                                        <p:tav tm="100000">
                                          <p:val>
                                            <p:strVal val="ppt_y+1"/>
                                          </p:val>
                                        </p:tav>
                                      </p:tavLst>
                                    </p:anim>
                                    <p:set>
                                      <p:cBhvr>
                                        <p:cTn id="49" dur="1" fill="hold">
                                          <p:stCondLst>
                                            <p:cond delay="749"/>
                                          </p:stCondLst>
                                        </p:cTn>
                                        <p:tgtEl>
                                          <p:spTgt spid="24"/>
                                        </p:tgtEl>
                                        <p:attrNameLst>
                                          <p:attrName>style.visibility</p:attrName>
                                        </p:attrNameLst>
                                      </p:cBhvr>
                                      <p:to>
                                        <p:strVal val="hidden"/>
                                      </p:to>
                                    </p:set>
                                  </p:childTnLst>
                                </p:cTn>
                              </p:par>
                            </p:childTnLst>
                          </p:cTn>
                        </p:par>
                        <p:par>
                          <p:cTn id="50" fill="hold">
                            <p:stCondLst>
                              <p:cond delay="750"/>
                            </p:stCondLst>
                            <p:childTnLst>
                              <p:par>
                                <p:cTn id="51" presetID="17" presetClass="entr" presetSubtype="10"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522514" y="275771"/>
            <a:ext cx="10450286" cy="584775"/>
          </a:xfrm>
          <a:prstGeom prst="rect">
            <a:avLst/>
          </a:prstGeom>
          <a:noFill/>
        </p:spPr>
        <p:txBody>
          <a:bodyPr wrap="square" rtlCol="0">
            <a:spAutoFit/>
          </a:bodyPr>
          <a:lstStyle/>
          <a:p>
            <a:r>
              <a:rPr lang="en-US" sz="3200" b="1">
                <a:solidFill>
                  <a:srgbClr val="FF6666"/>
                </a:solidFill>
              </a:rPr>
              <a:t>3. Tìm các tiếng ghép được với tiếng </a:t>
            </a:r>
            <a:r>
              <a:rPr lang="en-US" sz="3200" b="1">
                <a:solidFill>
                  <a:srgbClr val="FF0000"/>
                </a:solidFill>
              </a:rPr>
              <a:t>nối</a:t>
            </a:r>
            <a:r>
              <a:rPr lang="en-US" sz="3200" b="1">
                <a:solidFill>
                  <a:srgbClr val="FF6666"/>
                </a:solidFill>
              </a:rPr>
              <a:t> để tạo thành từ:</a:t>
            </a:r>
          </a:p>
        </p:txBody>
      </p:sp>
      <p:grpSp>
        <p:nvGrpSpPr>
          <p:cNvPr id="13" name="Group 12"/>
          <p:cNvGrpSpPr/>
          <p:nvPr/>
        </p:nvGrpSpPr>
        <p:grpSpPr>
          <a:xfrm>
            <a:off x="325973" y="1112239"/>
            <a:ext cx="1732080" cy="1732080"/>
            <a:chOff x="2516998" y="2075519"/>
            <a:chExt cx="2706961" cy="2706961"/>
          </a:xfrm>
        </p:grpSpPr>
        <p:grpSp>
          <p:nvGrpSpPr>
            <p:cNvPr id="12" name="Group 11"/>
            <p:cNvGrpSpPr/>
            <p:nvPr/>
          </p:nvGrpSpPr>
          <p:grpSpPr>
            <a:xfrm>
              <a:off x="2516998" y="2075519"/>
              <a:ext cx="2706961" cy="2706961"/>
              <a:chOff x="2516998" y="2075519"/>
              <a:chExt cx="2706961" cy="2706961"/>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11" name="Oval 10"/>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3015792" y="2976173"/>
              <a:ext cx="1753525" cy="913909"/>
            </a:xfrm>
            <a:prstGeom prst="rect">
              <a:avLst/>
            </a:prstGeom>
            <a:noFill/>
          </p:spPr>
          <p:txBody>
            <a:bodyPr wrap="square" rtlCol="0">
              <a:spAutoFit/>
            </a:bodyPr>
            <a:lstStyle/>
            <a:p>
              <a:pPr algn="ctr"/>
              <a:r>
                <a:rPr lang="en-US" sz="3200"/>
                <a:t>ghép</a:t>
              </a:r>
            </a:p>
          </p:txBody>
        </p:sp>
      </p:grpSp>
      <p:grpSp>
        <p:nvGrpSpPr>
          <p:cNvPr id="31" name="Group 30"/>
          <p:cNvGrpSpPr/>
          <p:nvPr/>
        </p:nvGrpSpPr>
        <p:grpSpPr>
          <a:xfrm>
            <a:off x="1954433" y="1270304"/>
            <a:ext cx="1475683" cy="1475683"/>
            <a:chOff x="2516998" y="2075519"/>
            <a:chExt cx="2706961" cy="2706961"/>
          </a:xfrm>
        </p:grpSpPr>
        <p:grpSp>
          <p:nvGrpSpPr>
            <p:cNvPr id="32" name="Group 31"/>
            <p:cNvGrpSpPr/>
            <p:nvPr/>
          </p:nvGrpSpPr>
          <p:grpSpPr>
            <a:xfrm>
              <a:off x="2516998" y="2075519"/>
              <a:ext cx="2706961" cy="2706961"/>
              <a:chOff x="2516998" y="2075519"/>
              <a:chExt cx="2706961" cy="2706961"/>
            </a:xfrm>
          </p:grpSpPr>
          <p:pic>
            <p:nvPicPr>
              <p:cNvPr id="34" name="Picture 33"/>
              <p:cNvPicPr>
                <a:picLocks noChangeAspect="1"/>
              </p:cNvPicPr>
              <p:nvPr/>
            </p:nvPicPr>
            <p:blipFill>
              <a:blip r:embed="rId6" cstate="print">
                <a:duotone>
                  <a:prstClr val="black"/>
                  <a:srgbClr val="E893CF">
                    <a:tint val="45000"/>
                    <a:satMod val="400000"/>
                  </a:srgbClr>
                </a:duotone>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35" name="Oval 3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3007294" y="2924851"/>
              <a:ext cx="1547922" cy="1019982"/>
            </a:xfrm>
            <a:prstGeom prst="rect">
              <a:avLst/>
            </a:prstGeom>
            <a:noFill/>
          </p:spPr>
          <p:txBody>
            <a:bodyPr wrap="square" rtlCol="0">
              <a:spAutoFit/>
            </a:bodyPr>
            <a:lstStyle/>
            <a:p>
              <a:pPr algn="ctr"/>
              <a:r>
                <a:rPr lang="en-US" sz="3200"/>
                <a:t>tiếp</a:t>
              </a:r>
            </a:p>
          </p:txBody>
        </p:sp>
      </p:grpSp>
      <p:grpSp>
        <p:nvGrpSpPr>
          <p:cNvPr id="36" name="Group 35"/>
          <p:cNvGrpSpPr/>
          <p:nvPr/>
        </p:nvGrpSpPr>
        <p:grpSpPr>
          <a:xfrm>
            <a:off x="1211992" y="2584562"/>
            <a:ext cx="1294532" cy="1294532"/>
            <a:chOff x="2516998" y="2075519"/>
            <a:chExt cx="2706961" cy="2706961"/>
          </a:xfrm>
        </p:grpSpPr>
        <p:grpSp>
          <p:nvGrpSpPr>
            <p:cNvPr id="37" name="Group 36"/>
            <p:cNvGrpSpPr/>
            <p:nvPr/>
          </p:nvGrpSpPr>
          <p:grpSpPr>
            <a:xfrm>
              <a:off x="2516998" y="2075519"/>
              <a:ext cx="2706961" cy="2706961"/>
              <a:chOff x="2516998" y="2075519"/>
              <a:chExt cx="2706961" cy="2706961"/>
            </a:xfrm>
          </p:grpSpPr>
          <p:pic>
            <p:nvPicPr>
              <p:cNvPr id="39" name="Picture 38"/>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40" name="Oval 3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p:cNvSpPr txBox="1"/>
            <p:nvPr/>
          </p:nvSpPr>
          <p:spPr>
            <a:xfrm>
              <a:off x="3065624" y="2876076"/>
              <a:ext cx="1585611" cy="1222807"/>
            </a:xfrm>
            <a:prstGeom prst="rect">
              <a:avLst/>
            </a:prstGeom>
            <a:noFill/>
          </p:spPr>
          <p:txBody>
            <a:bodyPr wrap="square" rtlCol="0">
              <a:spAutoFit/>
            </a:bodyPr>
            <a:lstStyle/>
            <a:p>
              <a:pPr algn="ctr"/>
              <a:r>
                <a:rPr lang="en-US" sz="3200"/>
                <a:t>dõi</a:t>
              </a:r>
            </a:p>
          </p:txBody>
        </p:sp>
      </p:grpSp>
      <p:grpSp>
        <p:nvGrpSpPr>
          <p:cNvPr id="41" name="Group 40"/>
          <p:cNvGrpSpPr/>
          <p:nvPr/>
        </p:nvGrpSpPr>
        <p:grpSpPr>
          <a:xfrm>
            <a:off x="3221679" y="1136501"/>
            <a:ext cx="1412016" cy="1412016"/>
            <a:chOff x="2516998" y="2075519"/>
            <a:chExt cx="2706961" cy="2706961"/>
          </a:xfrm>
        </p:grpSpPr>
        <p:grpSp>
          <p:nvGrpSpPr>
            <p:cNvPr id="42" name="Group 41"/>
            <p:cNvGrpSpPr/>
            <p:nvPr/>
          </p:nvGrpSpPr>
          <p:grpSpPr>
            <a:xfrm>
              <a:off x="2516998" y="2075519"/>
              <a:ext cx="2706961" cy="2706961"/>
              <a:chOff x="2516998" y="2075519"/>
              <a:chExt cx="2706961" cy="2706961"/>
            </a:xfrm>
          </p:grpSpPr>
          <p:pic>
            <p:nvPicPr>
              <p:cNvPr id="44" name="Picture 43"/>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45" name="Oval 4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3045953" y="2964115"/>
              <a:ext cx="1561515" cy="929762"/>
            </a:xfrm>
            <a:prstGeom prst="rect">
              <a:avLst/>
            </a:prstGeom>
            <a:noFill/>
          </p:spPr>
          <p:txBody>
            <a:bodyPr wrap="square" rtlCol="0">
              <a:spAutoFit/>
            </a:bodyPr>
            <a:lstStyle/>
            <a:p>
              <a:pPr algn="ctr"/>
              <a:r>
                <a:rPr lang="en-US" sz="3200"/>
                <a:t>liền</a:t>
              </a:r>
            </a:p>
          </p:txBody>
        </p:sp>
      </p:grpSp>
      <p:grpSp>
        <p:nvGrpSpPr>
          <p:cNvPr id="46" name="Group 45"/>
          <p:cNvGrpSpPr/>
          <p:nvPr/>
        </p:nvGrpSpPr>
        <p:grpSpPr>
          <a:xfrm>
            <a:off x="4535240" y="1033451"/>
            <a:ext cx="1626124" cy="1626124"/>
            <a:chOff x="2516998" y="2075519"/>
            <a:chExt cx="2706961" cy="2706961"/>
          </a:xfrm>
        </p:grpSpPr>
        <p:grpSp>
          <p:nvGrpSpPr>
            <p:cNvPr id="47" name="Group 46"/>
            <p:cNvGrpSpPr/>
            <p:nvPr/>
          </p:nvGrpSpPr>
          <p:grpSpPr>
            <a:xfrm>
              <a:off x="2516998" y="2075519"/>
              <a:ext cx="2706961" cy="2706961"/>
              <a:chOff x="2516998" y="2075519"/>
              <a:chExt cx="2706961" cy="2706961"/>
            </a:xfrm>
          </p:grpSpPr>
          <p:pic>
            <p:nvPicPr>
              <p:cNvPr id="49" name="Picture 48"/>
              <p:cNvPicPr>
                <a:picLocks noChangeAspect="1"/>
              </p:cNvPicPr>
              <p:nvPr/>
            </p:nvPicPr>
            <p:blipFill>
              <a:blip r:embed="rId12" cstate="print">
                <a:duotone>
                  <a:schemeClr val="accent2">
                    <a:shade val="45000"/>
                    <a:satMod val="135000"/>
                  </a:schemeClr>
                  <a:prstClr val="white"/>
                </a:duotone>
                <a:extLst>
                  <a:ext uri="{BEBA8EAE-BF5A-486C-A8C5-ECC9F3942E4B}">
                    <a14:imgProps xmlns:a14="http://schemas.microsoft.com/office/drawing/2010/main">
                      <a14:imgLayer r:embed="rId13">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50" name="Oval 4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2975072" y="2964115"/>
              <a:ext cx="1788621" cy="929762"/>
            </a:xfrm>
            <a:prstGeom prst="rect">
              <a:avLst/>
            </a:prstGeom>
            <a:noFill/>
          </p:spPr>
          <p:txBody>
            <a:bodyPr wrap="square" rtlCol="0">
              <a:spAutoFit/>
            </a:bodyPr>
            <a:lstStyle/>
            <a:p>
              <a:pPr algn="ctr"/>
              <a:r>
                <a:rPr lang="en-US" sz="3200"/>
                <a:t>chắp</a:t>
              </a:r>
            </a:p>
          </p:txBody>
        </p:sp>
      </p:grpSp>
      <p:grpSp>
        <p:nvGrpSpPr>
          <p:cNvPr id="51" name="Group 50"/>
          <p:cNvGrpSpPr/>
          <p:nvPr/>
        </p:nvGrpSpPr>
        <p:grpSpPr>
          <a:xfrm>
            <a:off x="6020782" y="1058504"/>
            <a:ext cx="1349615" cy="1349615"/>
            <a:chOff x="2516998" y="2075519"/>
            <a:chExt cx="2706961" cy="2706961"/>
          </a:xfrm>
        </p:grpSpPr>
        <p:grpSp>
          <p:nvGrpSpPr>
            <p:cNvPr id="52" name="Group 51"/>
            <p:cNvGrpSpPr/>
            <p:nvPr/>
          </p:nvGrpSpPr>
          <p:grpSpPr>
            <a:xfrm>
              <a:off x="2516998" y="2075519"/>
              <a:ext cx="2706961" cy="2706961"/>
              <a:chOff x="2516998" y="2075519"/>
              <a:chExt cx="2706961" cy="2706961"/>
            </a:xfrm>
          </p:grpSpPr>
          <p:pic>
            <p:nvPicPr>
              <p:cNvPr id="54" name="Picture 53"/>
              <p:cNvPicPr>
                <a:picLocks noChangeAspect="1"/>
              </p:cNvPicPr>
              <p:nvPr/>
            </p:nvPicPr>
            <p:blipFill>
              <a:blip r:embed="rId14" cstate="print">
                <a:duotone>
                  <a:prstClr val="black"/>
                  <a:srgbClr val="A66FA3">
                    <a:tint val="45000"/>
                    <a:satMod val="400000"/>
                  </a:srgbClr>
                </a:duotone>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55" name="Oval 5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3018661" y="2842548"/>
              <a:ext cx="1782449" cy="1172900"/>
            </a:xfrm>
            <a:prstGeom prst="rect">
              <a:avLst/>
            </a:prstGeom>
            <a:noFill/>
          </p:spPr>
          <p:txBody>
            <a:bodyPr wrap="square" rtlCol="0">
              <a:spAutoFit/>
            </a:bodyPr>
            <a:lstStyle/>
            <a:p>
              <a:pPr algn="ctr"/>
              <a:r>
                <a:rPr lang="en-US" sz="3200"/>
                <a:t>đầu</a:t>
              </a:r>
            </a:p>
          </p:txBody>
        </p:sp>
      </p:grpSp>
      <p:grpSp>
        <p:nvGrpSpPr>
          <p:cNvPr id="56" name="Group 55"/>
          <p:cNvGrpSpPr/>
          <p:nvPr/>
        </p:nvGrpSpPr>
        <p:grpSpPr>
          <a:xfrm>
            <a:off x="7232305" y="1202863"/>
            <a:ext cx="1445011" cy="1445011"/>
            <a:chOff x="2516998" y="2075519"/>
            <a:chExt cx="2706961" cy="2706961"/>
          </a:xfrm>
        </p:grpSpPr>
        <p:grpSp>
          <p:nvGrpSpPr>
            <p:cNvPr id="57" name="Group 56"/>
            <p:cNvGrpSpPr/>
            <p:nvPr/>
          </p:nvGrpSpPr>
          <p:grpSpPr>
            <a:xfrm>
              <a:off x="2516998" y="2075519"/>
              <a:ext cx="2706961" cy="2706961"/>
              <a:chOff x="2516998" y="2075519"/>
              <a:chExt cx="2706961" cy="2706961"/>
            </a:xfrm>
          </p:grpSpPr>
          <p:pic>
            <p:nvPicPr>
              <p:cNvPr id="59" name="Picture 58"/>
              <p:cNvPicPr>
                <a:picLocks noChangeAspect="1"/>
              </p:cNvPicPr>
              <p:nvPr/>
            </p:nvPicPr>
            <p:blipFill>
              <a:blip r:embed="rId16" cstate="print">
                <a:duotone>
                  <a:schemeClr val="accent4">
                    <a:shade val="45000"/>
                    <a:satMod val="135000"/>
                  </a:schemeClr>
                  <a:prstClr val="white"/>
                </a:duotone>
                <a:extLst>
                  <a:ext uri="{BEBA8EAE-BF5A-486C-A8C5-ECC9F3942E4B}">
                    <a14:imgProps xmlns:a14="http://schemas.microsoft.com/office/drawing/2010/main">
                      <a14:imgLayer r:embed="rId17">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60" name="Oval 5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p:cNvSpPr txBox="1"/>
            <p:nvPr/>
          </p:nvSpPr>
          <p:spPr>
            <a:xfrm>
              <a:off x="2897789" y="2964111"/>
              <a:ext cx="2017922" cy="929762"/>
            </a:xfrm>
            <a:prstGeom prst="rect">
              <a:avLst/>
            </a:prstGeom>
            <a:noFill/>
          </p:spPr>
          <p:txBody>
            <a:bodyPr wrap="square" rtlCol="0">
              <a:spAutoFit/>
            </a:bodyPr>
            <a:lstStyle/>
            <a:p>
              <a:pPr algn="ctr"/>
              <a:r>
                <a:rPr lang="en-US" sz="3200"/>
                <a:t>ngắn</a:t>
              </a:r>
            </a:p>
          </p:txBody>
        </p:sp>
      </p:grpSp>
      <p:grpSp>
        <p:nvGrpSpPr>
          <p:cNvPr id="61" name="Group 60"/>
          <p:cNvGrpSpPr/>
          <p:nvPr/>
        </p:nvGrpSpPr>
        <p:grpSpPr>
          <a:xfrm>
            <a:off x="8646421" y="1166515"/>
            <a:ext cx="1254969" cy="1254969"/>
            <a:chOff x="2516998" y="2075519"/>
            <a:chExt cx="2706961" cy="2706961"/>
          </a:xfrm>
        </p:grpSpPr>
        <p:grpSp>
          <p:nvGrpSpPr>
            <p:cNvPr id="62" name="Group 61"/>
            <p:cNvGrpSpPr/>
            <p:nvPr/>
          </p:nvGrpSpPr>
          <p:grpSpPr>
            <a:xfrm>
              <a:off x="2516998" y="2075519"/>
              <a:ext cx="2706961" cy="2706961"/>
              <a:chOff x="2516998" y="2075519"/>
              <a:chExt cx="2706961" cy="2706961"/>
            </a:xfrm>
          </p:grpSpPr>
          <p:pic>
            <p:nvPicPr>
              <p:cNvPr id="64" name="Picture 63"/>
              <p:cNvPicPr>
                <a:picLocks noChangeAspect="1"/>
              </p:cNvPicPr>
              <p:nvPr/>
            </p:nvPicPr>
            <p:blipFill>
              <a:blip r:embed="rId18" cstate="print">
                <a:duotone>
                  <a:schemeClr val="accent2">
                    <a:shade val="45000"/>
                    <a:satMod val="135000"/>
                  </a:schemeClr>
                  <a:prstClr val="white"/>
                </a:duotone>
                <a:extLst>
                  <a:ext uri="{BEBA8EAE-BF5A-486C-A8C5-ECC9F3942E4B}">
                    <a14:imgProps xmlns:a14="http://schemas.microsoft.com/office/drawing/2010/main">
                      <a14:imgLayer r:embed="rId19">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65" name="Oval 6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p:cNvSpPr txBox="1"/>
            <p:nvPr/>
          </p:nvSpPr>
          <p:spPr>
            <a:xfrm>
              <a:off x="2975072" y="2964115"/>
              <a:ext cx="1788621" cy="929762"/>
            </a:xfrm>
            <a:prstGeom prst="rect">
              <a:avLst/>
            </a:prstGeom>
            <a:noFill/>
          </p:spPr>
          <p:txBody>
            <a:bodyPr wrap="square" rtlCol="0">
              <a:spAutoFit/>
            </a:bodyPr>
            <a:lstStyle/>
            <a:p>
              <a:pPr algn="ctr"/>
              <a:r>
                <a:rPr lang="en-US" sz="3200"/>
                <a:t>dài</a:t>
              </a:r>
            </a:p>
          </p:txBody>
        </p:sp>
      </p:grpSp>
      <p:grpSp>
        <p:nvGrpSpPr>
          <p:cNvPr id="66" name="Group 65"/>
          <p:cNvGrpSpPr/>
          <p:nvPr/>
        </p:nvGrpSpPr>
        <p:grpSpPr>
          <a:xfrm>
            <a:off x="9785704" y="961778"/>
            <a:ext cx="2092733" cy="2092733"/>
            <a:chOff x="2516998" y="2075519"/>
            <a:chExt cx="2706961" cy="2706961"/>
          </a:xfrm>
        </p:grpSpPr>
        <p:grpSp>
          <p:nvGrpSpPr>
            <p:cNvPr id="67" name="Group 66"/>
            <p:cNvGrpSpPr/>
            <p:nvPr/>
          </p:nvGrpSpPr>
          <p:grpSpPr>
            <a:xfrm>
              <a:off x="2516998" y="2075519"/>
              <a:ext cx="2706961" cy="2706961"/>
              <a:chOff x="2516998" y="2075519"/>
              <a:chExt cx="2706961" cy="2706961"/>
            </a:xfrm>
          </p:grpSpPr>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70" name="Oval 6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p:cNvSpPr txBox="1"/>
            <p:nvPr/>
          </p:nvSpPr>
          <p:spPr>
            <a:xfrm>
              <a:off x="2850439" y="3046822"/>
              <a:ext cx="2040077" cy="785250"/>
            </a:xfrm>
            <a:prstGeom prst="rect">
              <a:avLst/>
            </a:prstGeom>
            <a:noFill/>
          </p:spPr>
          <p:txBody>
            <a:bodyPr wrap="square" rtlCol="0">
              <a:spAutoFit/>
            </a:bodyPr>
            <a:lstStyle/>
            <a:p>
              <a:pPr algn="ctr"/>
              <a:r>
                <a:rPr lang="en-US" sz="3200"/>
                <a:t>nghiệp</a:t>
              </a:r>
            </a:p>
          </p:txBody>
        </p:sp>
      </p:grpSp>
      <p:grpSp>
        <p:nvGrpSpPr>
          <p:cNvPr id="71" name="Group 70"/>
          <p:cNvGrpSpPr/>
          <p:nvPr/>
        </p:nvGrpSpPr>
        <p:grpSpPr>
          <a:xfrm>
            <a:off x="8896629" y="2372452"/>
            <a:ext cx="1510564" cy="1510564"/>
            <a:chOff x="2516998" y="2075519"/>
            <a:chExt cx="2706961" cy="2706961"/>
          </a:xfrm>
        </p:grpSpPr>
        <p:grpSp>
          <p:nvGrpSpPr>
            <p:cNvPr id="72" name="Group 71"/>
            <p:cNvGrpSpPr/>
            <p:nvPr/>
          </p:nvGrpSpPr>
          <p:grpSpPr>
            <a:xfrm>
              <a:off x="2516998" y="2075519"/>
              <a:ext cx="2706961" cy="2706961"/>
              <a:chOff x="2516998" y="2075519"/>
              <a:chExt cx="2706961" cy="2706961"/>
            </a:xfrm>
          </p:grpSpPr>
          <p:pic>
            <p:nvPicPr>
              <p:cNvPr id="74" name="Picture 73"/>
              <p:cNvPicPr>
                <a:picLocks noChangeAspect="1"/>
              </p:cNvPicPr>
              <p:nvPr/>
            </p:nvPicPr>
            <p:blipFill>
              <a:blip r:embed="rId20" cstate="print">
                <a:duotone>
                  <a:prstClr val="black"/>
                  <a:srgbClr val="A66FA3">
                    <a:tint val="45000"/>
                    <a:satMod val="400000"/>
                  </a:srgbClr>
                </a:duotone>
                <a:extLst>
                  <a:ext uri="{BEBA8EAE-BF5A-486C-A8C5-ECC9F3942E4B}">
                    <a14:imgProps xmlns:a14="http://schemas.microsoft.com/office/drawing/2010/main">
                      <a14:imgLayer r:embed="rId21">
                        <a14:imgEffect>
                          <a14:artisticPhotocopy/>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75" name="Oval 7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2837284" y="2875258"/>
              <a:ext cx="1874939" cy="1047929"/>
            </a:xfrm>
            <a:prstGeom prst="rect">
              <a:avLst/>
            </a:prstGeom>
            <a:noFill/>
          </p:spPr>
          <p:txBody>
            <a:bodyPr wrap="square" rtlCol="0">
              <a:spAutoFit/>
            </a:bodyPr>
            <a:lstStyle/>
            <a:p>
              <a:pPr algn="ctr"/>
              <a:r>
                <a:rPr lang="en-US" sz="3200"/>
                <a:t>đuôi</a:t>
              </a:r>
            </a:p>
          </p:txBody>
        </p:sp>
      </p:grpSp>
      <p:grpSp>
        <p:nvGrpSpPr>
          <p:cNvPr id="82" name="Group 81"/>
          <p:cNvGrpSpPr/>
          <p:nvPr/>
        </p:nvGrpSpPr>
        <p:grpSpPr>
          <a:xfrm>
            <a:off x="5241789" y="3442260"/>
            <a:ext cx="1702547" cy="1702547"/>
            <a:chOff x="2516998" y="2075519"/>
            <a:chExt cx="2706961" cy="2706961"/>
          </a:xfrm>
        </p:grpSpPr>
        <p:grpSp>
          <p:nvGrpSpPr>
            <p:cNvPr id="83" name="Group 82"/>
            <p:cNvGrpSpPr/>
            <p:nvPr/>
          </p:nvGrpSpPr>
          <p:grpSpPr>
            <a:xfrm>
              <a:off x="2516998" y="2075519"/>
              <a:ext cx="2706961" cy="2706961"/>
              <a:chOff x="2516998" y="2075519"/>
              <a:chExt cx="2706961" cy="2706961"/>
            </a:xfrm>
          </p:grpSpPr>
          <p:pic>
            <p:nvPicPr>
              <p:cNvPr id="85" name="Picture 84"/>
              <p:cNvPicPr>
                <a:picLocks noChangeAspect="1"/>
              </p:cNvPicPr>
              <p:nvPr/>
            </p:nvPicPr>
            <p:blipFill>
              <a:blip r:embed="rId22" cstate="print">
                <a:duotone>
                  <a:schemeClr val="accent1">
                    <a:shade val="45000"/>
                    <a:satMod val="135000"/>
                  </a:schemeClr>
                  <a:prstClr val="white"/>
                </a:duotone>
                <a:extLst>
                  <a:ext uri="{BEBA8EAE-BF5A-486C-A8C5-ECC9F3942E4B}">
                    <a14:imgProps xmlns:a14="http://schemas.microsoft.com/office/drawing/2010/main">
                      <a14:imgLayer r:embed="rId23">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86" name="Oval 85"/>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extBox 83"/>
            <p:cNvSpPr txBox="1"/>
            <p:nvPr/>
          </p:nvSpPr>
          <p:spPr>
            <a:xfrm>
              <a:off x="3045953" y="2964115"/>
              <a:ext cx="1561515" cy="929762"/>
            </a:xfrm>
            <a:prstGeom prst="rect">
              <a:avLst/>
            </a:prstGeom>
            <a:noFill/>
          </p:spPr>
          <p:txBody>
            <a:bodyPr wrap="square" rtlCol="0">
              <a:spAutoFit/>
            </a:bodyPr>
            <a:lstStyle/>
            <a:p>
              <a:pPr algn="ctr"/>
              <a:r>
                <a:rPr lang="en-US" sz="3200" b="1"/>
                <a:t>nối</a:t>
              </a:r>
            </a:p>
          </p:txBody>
        </p:sp>
      </p:grpSp>
      <p:sp>
        <p:nvSpPr>
          <p:cNvPr id="88" name="Round Diagonal Corner Rectangle 87"/>
          <p:cNvSpPr/>
          <p:nvPr/>
        </p:nvSpPr>
        <p:spPr>
          <a:xfrm>
            <a:off x="4996907" y="5200081"/>
            <a:ext cx="2235397" cy="597359"/>
          </a:xfrm>
          <a:prstGeom prst="round2DiagRect">
            <a:avLst>
              <a:gd name="adj1" fmla="val 29167"/>
              <a:gd name="adj2" fmla="val 0"/>
            </a:avLst>
          </a:prstGeom>
          <a:solidFill>
            <a:srgbClr val="D4D92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rPr>
              <a:t>M: </a:t>
            </a:r>
            <a:r>
              <a:rPr lang="en-US" sz="3200">
                <a:solidFill>
                  <a:schemeClr val="tx1"/>
                </a:solidFill>
              </a:rPr>
              <a:t>nối liền</a:t>
            </a:r>
          </a:p>
        </p:txBody>
      </p:sp>
    </p:spTree>
    <p:extLst>
      <p:ext uri="{BB962C8B-B14F-4D97-AF65-F5344CB8AC3E}">
        <p14:creationId xmlns:p14="http://schemas.microsoft.com/office/powerpoint/2010/main" val="21920952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6" presetClass="entr" presetSubtype="32"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out)">
                                      <p:cBhvr>
                                        <p:cTn id="13" dur="500"/>
                                        <p:tgtEl>
                                          <p:spTgt spid="13"/>
                                        </p:tgtEl>
                                      </p:cBhvr>
                                    </p:animEffect>
                                  </p:childTnLst>
                                </p:cTn>
                              </p:par>
                            </p:childTnLst>
                          </p:cTn>
                        </p:par>
                        <p:par>
                          <p:cTn id="14" fill="hold">
                            <p:stCondLst>
                              <p:cond delay="1000"/>
                            </p:stCondLst>
                            <p:childTnLst>
                              <p:par>
                                <p:cTn id="15" presetID="6" presetClass="entr" presetSubtype="32"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circle(out)">
                                      <p:cBhvr>
                                        <p:cTn id="17" dur="500"/>
                                        <p:tgtEl>
                                          <p:spTgt spid="36"/>
                                        </p:tgtEl>
                                      </p:cBhvr>
                                    </p:animEffect>
                                  </p:childTnLst>
                                </p:cTn>
                              </p:par>
                            </p:childTnLst>
                          </p:cTn>
                        </p:par>
                        <p:par>
                          <p:cTn id="18" fill="hold">
                            <p:stCondLst>
                              <p:cond delay="1500"/>
                            </p:stCondLst>
                            <p:childTnLst>
                              <p:par>
                                <p:cTn id="19" presetID="6" presetClass="entr" presetSubtype="32"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ircle(out)">
                                      <p:cBhvr>
                                        <p:cTn id="21" dur="500"/>
                                        <p:tgtEl>
                                          <p:spTgt spid="31"/>
                                        </p:tgtEl>
                                      </p:cBhvr>
                                    </p:animEffect>
                                  </p:childTnLst>
                                </p:cTn>
                              </p:par>
                            </p:childTnLst>
                          </p:cTn>
                        </p:par>
                        <p:par>
                          <p:cTn id="22" fill="hold">
                            <p:stCondLst>
                              <p:cond delay="2000"/>
                            </p:stCondLst>
                            <p:childTnLst>
                              <p:par>
                                <p:cTn id="23" presetID="6" presetClass="entr" presetSubtype="32"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circle(out)">
                                      <p:cBhvr>
                                        <p:cTn id="25" dur="500"/>
                                        <p:tgtEl>
                                          <p:spTgt spid="41"/>
                                        </p:tgtEl>
                                      </p:cBhvr>
                                    </p:animEffect>
                                  </p:childTnLst>
                                </p:cTn>
                              </p:par>
                            </p:childTnLst>
                          </p:cTn>
                        </p:par>
                        <p:par>
                          <p:cTn id="26" fill="hold">
                            <p:stCondLst>
                              <p:cond delay="2500"/>
                            </p:stCondLst>
                            <p:childTnLst>
                              <p:par>
                                <p:cTn id="27" presetID="6" presetClass="entr" presetSubtype="32"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circle(out)">
                                      <p:cBhvr>
                                        <p:cTn id="29" dur="500"/>
                                        <p:tgtEl>
                                          <p:spTgt spid="46"/>
                                        </p:tgtEl>
                                      </p:cBhvr>
                                    </p:animEffect>
                                  </p:childTnLst>
                                </p:cTn>
                              </p:par>
                            </p:childTnLst>
                          </p:cTn>
                        </p:par>
                        <p:par>
                          <p:cTn id="30" fill="hold">
                            <p:stCondLst>
                              <p:cond delay="3000"/>
                            </p:stCondLst>
                            <p:childTnLst>
                              <p:par>
                                <p:cTn id="31" presetID="6" presetClass="entr" presetSubtype="32" fill="hold"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circle(out)">
                                      <p:cBhvr>
                                        <p:cTn id="33" dur="500"/>
                                        <p:tgtEl>
                                          <p:spTgt spid="51"/>
                                        </p:tgtEl>
                                      </p:cBhvr>
                                    </p:animEffect>
                                  </p:childTnLst>
                                </p:cTn>
                              </p:par>
                            </p:childTnLst>
                          </p:cTn>
                        </p:par>
                        <p:par>
                          <p:cTn id="34" fill="hold">
                            <p:stCondLst>
                              <p:cond delay="3500"/>
                            </p:stCondLst>
                            <p:childTnLst>
                              <p:par>
                                <p:cTn id="35" presetID="6" presetClass="entr" presetSubtype="32" fill="hold" nodeType="after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circle(out)">
                                      <p:cBhvr>
                                        <p:cTn id="37" dur="500"/>
                                        <p:tgtEl>
                                          <p:spTgt spid="56"/>
                                        </p:tgtEl>
                                      </p:cBhvr>
                                    </p:animEffect>
                                  </p:childTnLst>
                                </p:cTn>
                              </p:par>
                            </p:childTnLst>
                          </p:cTn>
                        </p:par>
                        <p:par>
                          <p:cTn id="38" fill="hold">
                            <p:stCondLst>
                              <p:cond delay="4000"/>
                            </p:stCondLst>
                            <p:childTnLst>
                              <p:par>
                                <p:cTn id="39" presetID="6" presetClass="entr" presetSubtype="32" fill="hold"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circle(out)">
                                      <p:cBhvr>
                                        <p:cTn id="41" dur="500"/>
                                        <p:tgtEl>
                                          <p:spTgt spid="61"/>
                                        </p:tgtEl>
                                      </p:cBhvr>
                                    </p:animEffect>
                                  </p:childTnLst>
                                </p:cTn>
                              </p:par>
                            </p:childTnLst>
                          </p:cTn>
                        </p:par>
                        <p:par>
                          <p:cTn id="42" fill="hold">
                            <p:stCondLst>
                              <p:cond delay="4500"/>
                            </p:stCondLst>
                            <p:childTnLst>
                              <p:par>
                                <p:cTn id="43" presetID="6" presetClass="entr" presetSubtype="32" fill="hold" nodeType="after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circle(out)">
                                      <p:cBhvr>
                                        <p:cTn id="45" dur="500"/>
                                        <p:tgtEl>
                                          <p:spTgt spid="66"/>
                                        </p:tgtEl>
                                      </p:cBhvr>
                                    </p:animEffect>
                                  </p:childTnLst>
                                </p:cTn>
                              </p:par>
                            </p:childTnLst>
                          </p:cTn>
                        </p:par>
                        <p:par>
                          <p:cTn id="46" fill="hold">
                            <p:stCondLst>
                              <p:cond delay="5000"/>
                            </p:stCondLst>
                            <p:childTnLst>
                              <p:par>
                                <p:cTn id="47" presetID="6" presetClass="entr" presetSubtype="32" fill="hold" nodeType="after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circle(out)">
                                      <p:cBhvr>
                                        <p:cTn id="49" dur="500"/>
                                        <p:tgtEl>
                                          <p:spTgt spid="71"/>
                                        </p:tgtEl>
                                      </p:cBhvr>
                                    </p:animEffect>
                                  </p:childTnLst>
                                </p:cTn>
                              </p:par>
                            </p:childTnLst>
                          </p:cTn>
                        </p:par>
                        <p:par>
                          <p:cTn id="50" fill="hold">
                            <p:stCondLst>
                              <p:cond delay="5500"/>
                            </p:stCondLst>
                            <p:childTnLst>
                              <p:par>
                                <p:cTn id="51" presetID="6" presetClass="entr" presetSubtype="32" fill="hold" nodeType="afterEffect">
                                  <p:stCondLst>
                                    <p:cond delay="0"/>
                                  </p:stCondLst>
                                  <p:childTnLst>
                                    <p:set>
                                      <p:cBhvr>
                                        <p:cTn id="52" dur="1" fill="hold">
                                          <p:stCondLst>
                                            <p:cond delay="0"/>
                                          </p:stCondLst>
                                        </p:cTn>
                                        <p:tgtEl>
                                          <p:spTgt spid="82"/>
                                        </p:tgtEl>
                                        <p:attrNameLst>
                                          <p:attrName>style.visibility</p:attrName>
                                        </p:attrNameLst>
                                      </p:cBhvr>
                                      <p:to>
                                        <p:strVal val="visible"/>
                                      </p:to>
                                    </p:set>
                                    <p:animEffect transition="in" filter="circle(out)">
                                      <p:cBhvr>
                                        <p:cTn id="53" dur="500"/>
                                        <p:tgtEl>
                                          <p:spTgt spid="82"/>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fade">
                                      <p:cBhvr>
                                        <p:cTn id="58" dur="500"/>
                                        <p:tgtEl>
                                          <p:spTgt spid="88"/>
                                        </p:tgtEl>
                                      </p:cBhvr>
                                    </p:animEffect>
                                    <p:anim calcmode="lin" valueType="num">
                                      <p:cBhvr>
                                        <p:cTn id="59" dur="500" fill="hold"/>
                                        <p:tgtEl>
                                          <p:spTgt spid="88"/>
                                        </p:tgtEl>
                                        <p:attrNameLst>
                                          <p:attrName>ppt_x</p:attrName>
                                        </p:attrNameLst>
                                      </p:cBhvr>
                                      <p:tavLst>
                                        <p:tav tm="0">
                                          <p:val>
                                            <p:strVal val="#ppt_x"/>
                                          </p:val>
                                        </p:tav>
                                        <p:tav tm="100000">
                                          <p:val>
                                            <p:strVal val="#ppt_x"/>
                                          </p:val>
                                        </p:tav>
                                      </p:tavLst>
                                    </p:anim>
                                    <p:anim calcmode="lin" valueType="num">
                                      <p:cBhvr>
                                        <p:cTn id="60" dur="450" decel="100000" fill="hold"/>
                                        <p:tgtEl>
                                          <p:spTgt spid="88"/>
                                        </p:tgtEl>
                                        <p:attrNameLst>
                                          <p:attrName>ppt_y</p:attrName>
                                        </p:attrNameLst>
                                      </p:cBhvr>
                                      <p:tavLst>
                                        <p:tav tm="0">
                                          <p:val>
                                            <p:strVal val="#ppt_y+1"/>
                                          </p:val>
                                        </p:tav>
                                        <p:tav tm="100000">
                                          <p:val>
                                            <p:strVal val="#ppt_y-.03"/>
                                          </p:val>
                                        </p:tav>
                                      </p:tavLst>
                                    </p:anim>
                                    <p:anim calcmode="lin" valueType="num">
                                      <p:cBhvr>
                                        <p:cTn id="61" dur="50" accel="100000" fill="hold">
                                          <p:stCondLst>
                                            <p:cond delay="450"/>
                                          </p:stCondLst>
                                        </p:cTn>
                                        <p:tgtEl>
                                          <p:spTgt spid="8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2"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Group 15"/>
          <p:cNvGrpSpPr/>
          <p:nvPr/>
        </p:nvGrpSpPr>
        <p:grpSpPr>
          <a:xfrm>
            <a:off x="0" y="1411453"/>
            <a:ext cx="13026571" cy="1464338"/>
            <a:chOff x="3006435" y="3279593"/>
            <a:chExt cx="8242135" cy="1464338"/>
          </a:xfrm>
        </p:grpSpPr>
        <p:sp>
          <p:nvSpPr>
            <p:cNvPr id="7" name="TextBox 6"/>
            <p:cNvSpPr txBox="1"/>
            <p:nvPr/>
          </p:nvSpPr>
          <p:spPr>
            <a:xfrm>
              <a:off x="3006435" y="3297381"/>
              <a:ext cx="8242135" cy="1446550"/>
            </a:xfrm>
            <a:prstGeom prst="rect">
              <a:avLst/>
            </a:prstGeom>
            <a:noFill/>
          </p:spPr>
          <p:txBody>
            <a:bodyPr wrap="square" rtlCol="0">
              <a:spAutoFit/>
            </a:bodyPr>
            <a:lstStyle/>
            <a:p>
              <a:pPr algn="ctr"/>
              <a:r>
                <a:rPr lang="en-US" sz="88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sp>
          <p:nvSpPr>
            <p:cNvPr id="13" name="TextBox 12"/>
            <p:cNvSpPr txBox="1"/>
            <p:nvPr/>
          </p:nvSpPr>
          <p:spPr>
            <a:xfrm>
              <a:off x="3006435" y="3279593"/>
              <a:ext cx="8242135" cy="144655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88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6096000" y="2598302"/>
            <a:ext cx="2743200" cy="4395354"/>
          </a:xfrm>
          <a:prstGeom prst="rect">
            <a:avLst/>
          </a:prstGeom>
          <a:effectLst>
            <a:outerShdw blurRad="76200" dir="18900000" sy="23000" kx="-1200000" algn="bl" rotWithShape="0">
              <a:prstClr val="black">
                <a:alpha val="20000"/>
              </a:prstClr>
            </a:outerShdw>
          </a:effectLst>
        </p:spPr>
      </p:pic>
      <p:pic>
        <p:nvPicPr>
          <p:cNvPr id="21" name="Picture 20"/>
          <p:cNvPicPr>
            <a:picLocks noChangeAspect="1"/>
          </p:cNvPicPr>
          <p:nvPr/>
        </p:nvPicPr>
        <p:blipFill rotWithShape="1">
          <a:blip r:embed="rId5">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3401677" y="2598302"/>
            <a:ext cx="2672516" cy="428210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9685190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4" fill="hold" nodeType="afterEffect" p14:presetBounceEnd="44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44000">
                                          <p:cBhvr additive="base">
                                            <p:cTn id="14" dur="500" fill="hold"/>
                                            <p:tgtEl>
                                              <p:spTgt spid="21"/>
                                            </p:tgtEl>
                                            <p:attrNameLst>
                                              <p:attrName>ppt_x</p:attrName>
                                            </p:attrNameLst>
                                          </p:cBhvr>
                                          <p:tavLst>
                                            <p:tav tm="0">
                                              <p:val>
                                                <p:strVal val="#ppt_x"/>
                                              </p:val>
                                            </p:tav>
                                            <p:tav tm="100000">
                                              <p:val>
                                                <p:strVal val="#ppt_x"/>
                                              </p:val>
                                            </p:tav>
                                          </p:tavLst>
                                        </p:anim>
                                        <p:anim calcmode="lin" valueType="num" p14:bounceEnd="44000">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44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44000">
                                          <p:cBhvr additive="base">
                                            <p:cTn id="18" dur="500" fill="hold"/>
                                            <p:tgtEl>
                                              <p:spTgt spid="8"/>
                                            </p:tgtEl>
                                            <p:attrNameLst>
                                              <p:attrName>ppt_x</p:attrName>
                                            </p:attrNameLst>
                                          </p:cBhvr>
                                          <p:tavLst>
                                            <p:tav tm="0">
                                              <p:val>
                                                <p:strVal val="#ppt_x"/>
                                              </p:val>
                                            </p:tav>
                                            <p:tav tm="100000">
                                              <p:val>
                                                <p:strVal val="#ppt_x"/>
                                              </p:val>
                                            </p:tav>
                                          </p:tavLst>
                                        </p:anim>
                                        <p:anim calcmode="lin" valueType="num" p14:bounceEnd="44000">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6944"/>
          <a:stretch/>
        </p:blipFill>
        <p:spPr>
          <a:xfrm>
            <a:off x="0" y="0"/>
            <a:ext cx="12192000" cy="6858000"/>
          </a:xfrm>
          <a:prstGeom prst="rect">
            <a:avLst/>
          </a:prstGeom>
        </p:spPr>
      </p:pic>
      <p:grpSp>
        <p:nvGrpSpPr>
          <p:cNvPr id="16" name="Group 15"/>
          <p:cNvGrpSpPr/>
          <p:nvPr/>
        </p:nvGrpSpPr>
        <p:grpSpPr>
          <a:xfrm>
            <a:off x="4257675" y="1561875"/>
            <a:ext cx="3505200" cy="1956780"/>
            <a:chOff x="3006435" y="3279593"/>
            <a:chExt cx="8242135" cy="1956780"/>
          </a:xfrm>
        </p:grpSpPr>
        <p:sp>
          <p:nvSpPr>
            <p:cNvPr id="7" name="TextBox 6"/>
            <p:cNvSpPr txBox="1"/>
            <p:nvPr/>
          </p:nvSpPr>
          <p:spPr>
            <a:xfrm>
              <a:off x="3006435" y="3297381"/>
              <a:ext cx="8242135" cy="1938992"/>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sp>
          <p:nvSpPr>
            <p:cNvPr id="13" name="TextBox 12"/>
            <p:cNvSpPr txBox="1"/>
            <p:nvPr/>
          </p:nvSpPr>
          <p:spPr>
            <a:xfrm>
              <a:off x="3006435" y="3279593"/>
              <a:ext cx="8242135" cy="1938992"/>
            </a:xfrm>
            <a:prstGeom prst="rect">
              <a:avLst/>
            </a:prstGeom>
            <a:noFill/>
          </p:spPr>
          <p:txBody>
            <a:bodyPr wrap="square" rtlCol="0">
              <a:spAutoFit/>
            </a:bodyPr>
            <a:lstStyle/>
            <a:p>
              <a:pPr algn="ctr"/>
              <a:r>
                <a:rPr lang="en-US" sz="60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7800975" y="1673910"/>
            <a:ext cx="2190750" cy="3510179"/>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818522" y="1745402"/>
            <a:ext cx="2067678" cy="331298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9189922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522514" y="275771"/>
            <a:ext cx="10450286" cy="584775"/>
          </a:xfrm>
          <a:prstGeom prst="rect">
            <a:avLst/>
          </a:prstGeom>
          <a:noFill/>
        </p:spPr>
        <p:txBody>
          <a:bodyPr wrap="square" rtlCol="0">
            <a:spAutoFit/>
          </a:bodyPr>
          <a:lstStyle/>
          <a:p>
            <a:r>
              <a:rPr lang="en-US" sz="3200" b="1">
                <a:solidFill>
                  <a:srgbClr val="FF6666"/>
                </a:solidFill>
              </a:rPr>
              <a:t>3. Tìm các tiếng ghép được với tiếng nối để tạo thành từ:</a:t>
            </a:r>
          </a:p>
        </p:txBody>
      </p:sp>
      <p:grpSp>
        <p:nvGrpSpPr>
          <p:cNvPr id="13" name="Group 12"/>
          <p:cNvGrpSpPr/>
          <p:nvPr/>
        </p:nvGrpSpPr>
        <p:grpSpPr>
          <a:xfrm>
            <a:off x="325973" y="1112239"/>
            <a:ext cx="1732080" cy="1732080"/>
            <a:chOff x="2516998" y="2075519"/>
            <a:chExt cx="2706961" cy="2706961"/>
          </a:xfrm>
        </p:grpSpPr>
        <p:grpSp>
          <p:nvGrpSpPr>
            <p:cNvPr id="12" name="Group 11"/>
            <p:cNvGrpSpPr/>
            <p:nvPr/>
          </p:nvGrpSpPr>
          <p:grpSpPr>
            <a:xfrm>
              <a:off x="2516998" y="2075519"/>
              <a:ext cx="2706961" cy="2706961"/>
              <a:chOff x="2516998" y="2075519"/>
              <a:chExt cx="2706961" cy="2706961"/>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11" name="Oval 10"/>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3015792" y="2976173"/>
              <a:ext cx="1753525" cy="913909"/>
            </a:xfrm>
            <a:prstGeom prst="rect">
              <a:avLst/>
            </a:prstGeom>
            <a:noFill/>
          </p:spPr>
          <p:txBody>
            <a:bodyPr wrap="square" rtlCol="0">
              <a:spAutoFit/>
            </a:bodyPr>
            <a:lstStyle/>
            <a:p>
              <a:pPr algn="ctr"/>
              <a:r>
                <a:rPr lang="en-US" sz="3200"/>
                <a:t>ghép</a:t>
              </a:r>
            </a:p>
          </p:txBody>
        </p:sp>
      </p:grpSp>
      <p:grpSp>
        <p:nvGrpSpPr>
          <p:cNvPr id="31" name="Group 30"/>
          <p:cNvGrpSpPr/>
          <p:nvPr/>
        </p:nvGrpSpPr>
        <p:grpSpPr>
          <a:xfrm>
            <a:off x="1954433" y="1270304"/>
            <a:ext cx="1475683" cy="1475683"/>
            <a:chOff x="2516998" y="2075519"/>
            <a:chExt cx="2706961" cy="2706961"/>
          </a:xfrm>
        </p:grpSpPr>
        <p:grpSp>
          <p:nvGrpSpPr>
            <p:cNvPr id="32" name="Group 31"/>
            <p:cNvGrpSpPr/>
            <p:nvPr/>
          </p:nvGrpSpPr>
          <p:grpSpPr>
            <a:xfrm>
              <a:off x="2516998" y="2075519"/>
              <a:ext cx="2706961" cy="2706961"/>
              <a:chOff x="2516998" y="2075519"/>
              <a:chExt cx="2706961" cy="2706961"/>
            </a:xfrm>
          </p:grpSpPr>
          <p:pic>
            <p:nvPicPr>
              <p:cNvPr id="34" name="Picture 33"/>
              <p:cNvPicPr>
                <a:picLocks noChangeAspect="1"/>
              </p:cNvPicPr>
              <p:nvPr/>
            </p:nvPicPr>
            <p:blipFill>
              <a:blip r:embed="rId6" cstate="print">
                <a:duotone>
                  <a:prstClr val="black"/>
                  <a:srgbClr val="E893CF">
                    <a:tint val="45000"/>
                    <a:satMod val="400000"/>
                  </a:srgbClr>
                </a:duotone>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35" name="Oval 3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3007294" y="2924851"/>
              <a:ext cx="1547922" cy="1019982"/>
            </a:xfrm>
            <a:prstGeom prst="rect">
              <a:avLst/>
            </a:prstGeom>
            <a:noFill/>
          </p:spPr>
          <p:txBody>
            <a:bodyPr wrap="square" rtlCol="0">
              <a:spAutoFit/>
            </a:bodyPr>
            <a:lstStyle/>
            <a:p>
              <a:pPr algn="ctr"/>
              <a:r>
                <a:rPr lang="en-US" sz="3200"/>
                <a:t>tiếp</a:t>
              </a:r>
            </a:p>
          </p:txBody>
        </p:sp>
      </p:grpSp>
      <p:grpSp>
        <p:nvGrpSpPr>
          <p:cNvPr id="36" name="Group 35"/>
          <p:cNvGrpSpPr/>
          <p:nvPr/>
        </p:nvGrpSpPr>
        <p:grpSpPr>
          <a:xfrm>
            <a:off x="1211992" y="2584562"/>
            <a:ext cx="1294532" cy="1294532"/>
            <a:chOff x="2516998" y="2075519"/>
            <a:chExt cx="2706961" cy="2706961"/>
          </a:xfrm>
        </p:grpSpPr>
        <p:grpSp>
          <p:nvGrpSpPr>
            <p:cNvPr id="37" name="Group 36"/>
            <p:cNvGrpSpPr/>
            <p:nvPr/>
          </p:nvGrpSpPr>
          <p:grpSpPr>
            <a:xfrm>
              <a:off x="2516998" y="2075519"/>
              <a:ext cx="2706961" cy="2706961"/>
              <a:chOff x="2516998" y="2075519"/>
              <a:chExt cx="2706961" cy="2706961"/>
            </a:xfrm>
          </p:grpSpPr>
          <p:pic>
            <p:nvPicPr>
              <p:cNvPr id="39" name="Picture 38"/>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40" name="Oval 3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p:cNvSpPr txBox="1"/>
            <p:nvPr/>
          </p:nvSpPr>
          <p:spPr>
            <a:xfrm>
              <a:off x="3065624" y="2876076"/>
              <a:ext cx="1585611" cy="1222807"/>
            </a:xfrm>
            <a:prstGeom prst="rect">
              <a:avLst/>
            </a:prstGeom>
            <a:noFill/>
          </p:spPr>
          <p:txBody>
            <a:bodyPr wrap="square" rtlCol="0">
              <a:spAutoFit/>
            </a:bodyPr>
            <a:lstStyle/>
            <a:p>
              <a:pPr algn="ctr"/>
              <a:r>
                <a:rPr lang="en-US" sz="3200"/>
                <a:t>dõi</a:t>
              </a:r>
            </a:p>
          </p:txBody>
        </p:sp>
      </p:grpSp>
      <p:grpSp>
        <p:nvGrpSpPr>
          <p:cNvPr id="41" name="Group 40"/>
          <p:cNvGrpSpPr/>
          <p:nvPr/>
        </p:nvGrpSpPr>
        <p:grpSpPr>
          <a:xfrm>
            <a:off x="3221679" y="1136501"/>
            <a:ext cx="1412016" cy="1412016"/>
            <a:chOff x="2516998" y="2075519"/>
            <a:chExt cx="2706961" cy="2706961"/>
          </a:xfrm>
        </p:grpSpPr>
        <p:grpSp>
          <p:nvGrpSpPr>
            <p:cNvPr id="42" name="Group 41"/>
            <p:cNvGrpSpPr/>
            <p:nvPr/>
          </p:nvGrpSpPr>
          <p:grpSpPr>
            <a:xfrm>
              <a:off x="2516998" y="2075519"/>
              <a:ext cx="2706961" cy="2706961"/>
              <a:chOff x="2516998" y="2075519"/>
              <a:chExt cx="2706961" cy="2706961"/>
            </a:xfrm>
          </p:grpSpPr>
          <p:pic>
            <p:nvPicPr>
              <p:cNvPr id="44" name="Picture 43"/>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45" name="Oval 4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3045953" y="2964115"/>
              <a:ext cx="1561515" cy="929762"/>
            </a:xfrm>
            <a:prstGeom prst="rect">
              <a:avLst/>
            </a:prstGeom>
            <a:noFill/>
          </p:spPr>
          <p:txBody>
            <a:bodyPr wrap="square" rtlCol="0">
              <a:spAutoFit/>
            </a:bodyPr>
            <a:lstStyle/>
            <a:p>
              <a:pPr algn="ctr"/>
              <a:r>
                <a:rPr lang="en-US" sz="3200"/>
                <a:t>liền</a:t>
              </a:r>
            </a:p>
          </p:txBody>
        </p:sp>
      </p:grpSp>
      <p:grpSp>
        <p:nvGrpSpPr>
          <p:cNvPr id="46" name="Group 45"/>
          <p:cNvGrpSpPr/>
          <p:nvPr/>
        </p:nvGrpSpPr>
        <p:grpSpPr>
          <a:xfrm>
            <a:off x="4535240" y="1033451"/>
            <a:ext cx="1626124" cy="1626124"/>
            <a:chOff x="2516998" y="2075519"/>
            <a:chExt cx="2706961" cy="2706961"/>
          </a:xfrm>
        </p:grpSpPr>
        <p:grpSp>
          <p:nvGrpSpPr>
            <p:cNvPr id="47" name="Group 46"/>
            <p:cNvGrpSpPr/>
            <p:nvPr/>
          </p:nvGrpSpPr>
          <p:grpSpPr>
            <a:xfrm>
              <a:off x="2516998" y="2075519"/>
              <a:ext cx="2706961" cy="2706961"/>
              <a:chOff x="2516998" y="2075519"/>
              <a:chExt cx="2706961" cy="2706961"/>
            </a:xfrm>
          </p:grpSpPr>
          <p:pic>
            <p:nvPicPr>
              <p:cNvPr id="49" name="Picture 48"/>
              <p:cNvPicPr>
                <a:picLocks noChangeAspect="1"/>
              </p:cNvPicPr>
              <p:nvPr/>
            </p:nvPicPr>
            <p:blipFill>
              <a:blip r:embed="rId12" cstate="print">
                <a:duotone>
                  <a:schemeClr val="accent2">
                    <a:shade val="45000"/>
                    <a:satMod val="135000"/>
                  </a:schemeClr>
                  <a:prstClr val="white"/>
                </a:duotone>
                <a:extLst>
                  <a:ext uri="{BEBA8EAE-BF5A-486C-A8C5-ECC9F3942E4B}">
                    <a14:imgProps xmlns:a14="http://schemas.microsoft.com/office/drawing/2010/main">
                      <a14:imgLayer r:embed="rId13">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50" name="Oval 4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2975072" y="2964115"/>
              <a:ext cx="1788621" cy="929762"/>
            </a:xfrm>
            <a:prstGeom prst="rect">
              <a:avLst/>
            </a:prstGeom>
            <a:noFill/>
          </p:spPr>
          <p:txBody>
            <a:bodyPr wrap="square" rtlCol="0">
              <a:spAutoFit/>
            </a:bodyPr>
            <a:lstStyle/>
            <a:p>
              <a:pPr algn="ctr"/>
              <a:r>
                <a:rPr lang="en-US" sz="3200"/>
                <a:t>chắp</a:t>
              </a:r>
            </a:p>
          </p:txBody>
        </p:sp>
      </p:grpSp>
      <p:grpSp>
        <p:nvGrpSpPr>
          <p:cNvPr id="51" name="Group 50"/>
          <p:cNvGrpSpPr/>
          <p:nvPr/>
        </p:nvGrpSpPr>
        <p:grpSpPr>
          <a:xfrm>
            <a:off x="6020782" y="1058504"/>
            <a:ext cx="1349615" cy="1349615"/>
            <a:chOff x="2516998" y="2075519"/>
            <a:chExt cx="2706961" cy="2706961"/>
          </a:xfrm>
        </p:grpSpPr>
        <p:grpSp>
          <p:nvGrpSpPr>
            <p:cNvPr id="52" name="Group 51"/>
            <p:cNvGrpSpPr/>
            <p:nvPr/>
          </p:nvGrpSpPr>
          <p:grpSpPr>
            <a:xfrm>
              <a:off x="2516998" y="2075519"/>
              <a:ext cx="2706961" cy="2706961"/>
              <a:chOff x="2516998" y="2075519"/>
              <a:chExt cx="2706961" cy="2706961"/>
            </a:xfrm>
          </p:grpSpPr>
          <p:pic>
            <p:nvPicPr>
              <p:cNvPr id="54" name="Picture 53"/>
              <p:cNvPicPr>
                <a:picLocks noChangeAspect="1"/>
              </p:cNvPicPr>
              <p:nvPr/>
            </p:nvPicPr>
            <p:blipFill>
              <a:blip r:embed="rId14" cstate="print">
                <a:duotone>
                  <a:prstClr val="black"/>
                  <a:srgbClr val="A66FA3">
                    <a:tint val="45000"/>
                    <a:satMod val="400000"/>
                  </a:srgbClr>
                </a:duotone>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55" name="Oval 5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3018661" y="2842548"/>
              <a:ext cx="1782449" cy="1172900"/>
            </a:xfrm>
            <a:prstGeom prst="rect">
              <a:avLst/>
            </a:prstGeom>
            <a:noFill/>
          </p:spPr>
          <p:txBody>
            <a:bodyPr wrap="square" rtlCol="0">
              <a:spAutoFit/>
            </a:bodyPr>
            <a:lstStyle/>
            <a:p>
              <a:pPr algn="ctr"/>
              <a:r>
                <a:rPr lang="en-US" sz="3200"/>
                <a:t>đầu</a:t>
              </a:r>
            </a:p>
          </p:txBody>
        </p:sp>
      </p:grpSp>
      <p:grpSp>
        <p:nvGrpSpPr>
          <p:cNvPr id="56" name="Group 55"/>
          <p:cNvGrpSpPr/>
          <p:nvPr/>
        </p:nvGrpSpPr>
        <p:grpSpPr>
          <a:xfrm>
            <a:off x="7232305" y="1202863"/>
            <a:ext cx="1445011" cy="1445011"/>
            <a:chOff x="2516998" y="2075519"/>
            <a:chExt cx="2706961" cy="2706961"/>
          </a:xfrm>
        </p:grpSpPr>
        <p:grpSp>
          <p:nvGrpSpPr>
            <p:cNvPr id="57" name="Group 56"/>
            <p:cNvGrpSpPr/>
            <p:nvPr/>
          </p:nvGrpSpPr>
          <p:grpSpPr>
            <a:xfrm>
              <a:off x="2516998" y="2075519"/>
              <a:ext cx="2706961" cy="2706961"/>
              <a:chOff x="2516998" y="2075519"/>
              <a:chExt cx="2706961" cy="2706961"/>
            </a:xfrm>
          </p:grpSpPr>
          <p:pic>
            <p:nvPicPr>
              <p:cNvPr id="59" name="Picture 58"/>
              <p:cNvPicPr>
                <a:picLocks noChangeAspect="1"/>
              </p:cNvPicPr>
              <p:nvPr/>
            </p:nvPicPr>
            <p:blipFill>
              <a:blip r:embed="rId16" cstate="print">
                <a:duotone>
                  <a:schemeClr val="accent4">
                    <a:shade val="45000"/>
                    <a:satMod val="135000"/>
                  </a:schemeClr>
                  <a:prstClr val="white"/>
                </a:duotone>
                <a:extLst>
                  <a:ext uri="{BEBA8EAE-BF5A-486C-A8C5-ECC9F3942E4B}">
                    <a14:imgProps xmlns:a14="http://schemas.microsoft.com/office/drawing/2010/main">
                      <a14:imgLayer r:embed="rId17">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60" name="Oval 5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p:cNvSpPr txBox="1"/>
            <p:nvPr/>
          </p:nvSpPr>
          <p:spPr>
            <a:xfrm>
              <a:off x="2897789" y="2964111"/>
              <a:ext cx="2017922" cy="929762"/>
            </a:xfrm>
            <a:prstGeom prst="rect">
              <a:avLst/>
            </a:prstGeom>
            <a:noFill/>
          </p:spPr>
          <p:txBody>
            <a:bodyPr wrap="square" rtlCol="0">
              <a:spAutoFit/>
            </a:bodyPr>
            <a:lstStyle/>
            <a:p>
              <a:pPr algn="ctr"/>
              <a:r>
                <a:rPr lang="en-US" sz="3200"/>
                <a:t>ngắn</a:t>
              </a:r>
            </a:p>
          </p:txBody>
        </p:sp>
      </p:grpSp>
      <p:grpSp>
        <p:nvGrpSpPr>
          <p:cNvPr id="61" name="Group 60"/>
          <p:cNvGrpSpPr/>
          <p:nvPr/>
        </p:nvGrpSpPr>
        <p:grpSpPr>
          <a:xfrm>
            <a:off x="8646421" y="1166515"/>
            <a:ext cx="1254969" cy="1254969"/>
            <a:chOff x="2516998" y="2075519"/>
            <a:chExt cx="2706961" cy="2706961"/>
          </a:xfrm>
        </p:grpSpPr>
        <p:grpSp>
          <p:nvGrpSpPr>
            <p:cNvPr id="62" name="Group 61"/>
            <p:cNvGrpSpPr/>
            <p:nvPr/>
          </p:nvGrpSpPr>
          <p:grpSpPr>
            <a:xfrm>
              <a:off x="2516998" y="2075519"/>
              <a:ext cx="2706961" cy="2706961"/>
              <a:chOff x="2516998" y="2075519"/>
              <a:chExt cx="2706961" cy="2706961"/>
            </a:xfrm>
          </p:grpSpPr>
          <p:pic>
            <p:nvPicPr>
              <p:cNvPr id="64" name="Picture 63"/>
              <p:cNvPicPr>
                <a:picLocks noChangeAspect="1"/>
              </p:cNvPicPr>
              <p:nvPr/>
            </p:nvPicPr>
            <p:blipFill>
              <a:blip r:embed="rId18" cstate="print">
                <a:duotone>
                  <a:schemeClr val="accent2">
                    <a:shade val="45000"/>
                    <a:satMod val="135000"/>
                  </a:schemeClr>
                  <a:prstClr val="white"/>
                </a:duotone>
                <a:extLst>
                  <a:ext uri="{BEBA8EAE-BF5A-486C-A8C5-ECC9F3942E4B}">
                    <a14:imgProps xmlns:a14="http://schemas.microsoft.com/office/drawing/2010/main">
                      <a14:imgLayer r:embed="rId19">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65" name="Oval 6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p:cNvSpPr txBox="1"/>
            <p:nvPr/>
          </p:nvSpPr>
          <p:spPr>
            <a:xfrm>
              <a:off x="2975072" y="2964115"/>
              <a:ext cx="1788621" cy="929762"/>
            </a:xfrm>
            <a:prstGeom prst="rect">
              <a:avLst/>
            </a:prstGeom>
            <a:noFill/>
          </p:spPr>
          <p:txBody>
            <a:bodyPr wrap="square" rtlCol="0">
              <a:spAutoFit/>
            </a:bodyPr>
            <a:lstStyle/>
            <a:p>
              <a:pPr algn="ctr"/>
              <a:r>
                <a:rPr lang="en-US" sz="3200"/>
                <a:t>dài</a:t>
              </a:r>
            </a:p>
          </p:txBody>
        </p:sp>
      </p:grpSp>
      <p:grpSp>
        <p:nvGrpSpPr>
          <p:cNvPr id="66" name="Group 65"/>
          <p:cNvGrpSpPr/>
          <p:nvPr/>
        </p:nvGrpSpPr>
        <p:grpSpPr>
          <a:xfrm>
            <a:off x="9785704" y="961778"/>
            <a:ext cx="2092733" cy="2092733"/>
            <a:chOff x="2516998" y="2075519"/>
            <a:chExt cx="2706961" cy="2706961"/>
          </a:xfrm>
        </p:grpSpPr>
        <p:grpSp>
          <p:nvGrpSpPr>
            <p:cNvPr id="67" name="Group 66"/>
            <p:cNvGrpSpPr/>
            <p:nvPr/>
          </p:nvGrpSpPr>
          <p:grpSpPr>
            <a:xfrm>
              <a:off x="2516998" y="2075519"/>
              <a:ext cx="2706961" cy="2706961"/>
              <a:chOff x="2516998" y="2075519"/>
              <a:chExt cx="2706961" cy="2706961"/>
            </a:xfrm>
          </p:grpSpPr>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70" name="Oval 6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p:cNvSpPr txBox="1"/>
            <p:nvPr/>
          </p:nvSpPr>
          <p:spPr>
            <a:xfrm>
              <a:off x="2850439" y="3046822"/>
              <a:ext cx="2040077" cy="785250"/>
            </a:xfrm>
            <a:prstGeom prst="rect">
              <a:avLst/>
            </a:prstGeom>
            <a:noFill/>
          </p:spPr>
          <p:txBody>
            <a:bodyPr wrap="square" rtlCol="0">
              <a:spAutoFit/>
            </a:bodyPr>
            <a:lstStyle/>
            <a:p>
              <a:pPr algn="ctr"/>
              <a:r>
                <a:rPr lang="en-US" sz="3200"/>
                <a:t>nghiệp</a:t>
              </a:r>
            </a:p>
          </p:txBody>
        </p:sp>
      </p:grpSp>
      <p:grpSp>
        <p:nvGrpSpPr>
          <p:cNvPr id="71" name="Group 70"/>
          <p:cNvGrpSpPr/>
          <p:nvPr/>
        </p:nvGrpSpPr>
        <p:grpSpPr>
          <a:xfrm>
            <a:off x="8896629" y="2372452"/>
            <a:ext cx="1510564" cy="1510564"/>
            <a:chOff x="2516998" y="2075519"/>
            <a:chExt cx="2706961" cy="2706961"/>
          </a:xfrm>
        </p:grpSpPr>
        <p:grpSp>
          <p:nvGrpSpPr>
            <p:cNvPr id="72" name="Group 71"/>
            <p:cNvGrpSpPr/>
            <p:nvPr/>
          </p:nvGrpSpPr>
          <p:grpSpPr>
            <a:xfrm>
              <a:off x="2516998" y="2075519"/>
              <a:ext cx="2706961" cy="2706961"/>
              <a:chOff x="2516998" y="2075519"/>
              <a:chExt cx="2706961" cy="2706961"/>
            </a:xfrm>
          </p:grpSpPr>
          <p:pic>
            <p:nvPicPr>
              <p:cNvPr id="74" name="Picture 73"/>
              <p:cNvPicPr>
                <a:picLocks noChangeAspect="1"/>
              </p:cNvPicPr>
              <p:nvPr/>
            </p:nvPicPr>
            <p:blipFill>
              <a:blip r:embed="rId20" cstate="print">
                <a:duotone>
                  <a:prstClr val="black"/>
                  <a:srgbClr val="A66FA3">
                    <a:tint val="45000"/>
                    <a:satMod val="400000"/>
                  </a:srgbClr>
                </a:duotone>
                <a:extLst>
                  <a:ext uri="{BEBA8EAE-BF5A-486C-A8C5-ECC9F3942E4B}">
                    <a14:imgProps xmlns:a14="http://schemas.microsoft.com/office/drawing/2010/main">
                      <a14:imgLayer r:embed="rId21">
                        <a14:imgEffect>
                          <a14:artisticPhotocopy/>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75" name="Oval 7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2837284" y="2875258"/>
              <a:ext cx="1874939" cy="1047929"/>
            </a:xfrm>
            <a:prstGeom prst="rect">
              <a:avLst/>
            </a:prstGeom>
            <a:noFill/>
          </p:spPr>
          <p:txBody>
            <a:bodyPr wrap="square" rtlCol="0">
              <a:spAutoFit/>
            </a:bodyPr>
            <a:lstStyle/>
            <a:p>
              <a:pPr algn="ctr"/>
              <a:r>
                <a:rPr lang="en-US" sz="3200"/>
                <a:t>đuôi</a:t>
              </a:r>
            </a:p>
          </p:txBody>
        </p:sp>
      </p:grpSp>
      <p:grpSp>
        <p:nvGrpSpPr>
          <p:cNvPr id="82" name="Group 81"/>
          <p:cNvGrpSpPr/>
          <p:nvPr/>
        </p:nvGrpSpPr>
        <p:grpSpPr>
          <a:xfrm>
            <a:off x="5241789" y="3442260"/>
            <a:ext cx="1702547" cy="1702547"/>
            <a:chOff x="2516998" y="2075519"/>
            <a:chExt cx="2706961" cy="2706961"/>
          </a:xfrm>
        </p:grpSpPr>
        <p:grpSp>
          <p:nvGrpSpPr>
            <p:cNvPr id="83" name="Group 82"/>
            <p:cNvGrpSpPr/>
            <p:nvPr/>
          </p:nvGrpSpPr>
          <p:grpSpPr>
            <a:xfrm>
              <a:off x="2516998" y="2075519"/>
              <a:ext cx="2706961" cy="2706961"/>
              <a:chOff x="2516998" y="2075519"/>
              <a:chExt cx="2706961" cy="2706961"/>
            </a:xfrm>
          </p:grpSpPr>
          <p:pic>
            <p:nvPicPr>
              <p:cNvPr id="85" name="Picture 84"/>
              <p:cNvPicPr>
                <a:picLocks noChangeAspect="1"/>
              </p:cNvPicPr>
              <p:nvPr/>
            </p:nvPicPr>
            <p:blipFill>
              <a:blip r:embed="rId22" cstate="print">
                <a:duotone>
                  <a:schemeClr val="accent1">
                    <a:shade val="45000"/>
                    <a:satMod val="135000"/>
                  </a:schemeClr>
                  <a:prstClr val="white"/>
                </a:duotone>
                <a:extLst>
                  <a:ext uri="{BEBA8EAE-BF5A-486C-A8C5-ECC9F3942E4B}">
                    <a14:imgProps xmlns:a14="http://schemas.microsoft.com/office/drawing/2010/main">
                      <a14:imgLayer r:embed="rId23">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86" name="Oval 85"/>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extBox 83"/>
            <p:cNvSpPr txBox="1"/>
            <p:nvPr/>
          </p:nvSpPr>
          <p:spPr>
            <a:xfrm>
              <a:off x="3045953" y="2964115"/>
              <a:ext cx="1561515" cy="929762"/>
            </a:xfrm>
            <a:prstGeom prst="rect">
              <a:avLst/>
            </a:prstGeom>
            <a:noFill/>
          </p:spPr>
          <p:txBody>
            <a:bodyPr wrap="square" rtlCol="0">
              <a:spAutoFit/>
            </a:bodyPr>
            <a:lstStyle/>
            <a:p>
              <a:pPr algn="ctr"/>
              <a:r>
                <a:rPr lang="en-US" sz="3200" b="1"/>
                <a:t>nối</a:t>
              </a:r>
            </a:p>
          </p:txBody>
        </p:sp>
      </p:grpSp>
      <p:sp>
        <p:nvSpPr>
          <p:cNvPr id="88" name="Round Diagonal Corner Rectangle 87"/>
          <p:cNvSpPr/>
          <p:nvPr/>
        </p:nvSpPr>
        <p:spPr>
          <a:xfrm>
            <a:off x="5088074" y="5231771"/>
            <a:ext cx="2294726" cy="597359"/>
          </a:xfrm>
          <a:prstGeom prst="round2DiagRect">
            <a:avLst>
              <a:gd name="adj1" fmla="val 29167"/>
              <a:gd name="adj2" fmla="val 0"/>
            </a:avLst>
          </a:prstGeom>
          <a:solidFill>
            <a:srgbClr val="D4D92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rPr>
              <a:t>M: </a:t>
            </a:r>
            <a:r>
              <a:rPr lang="en-US" sz="3200">
                <a:solidFill>
                  <a:schemeClr val="tx1"/>
                </a:solidFill>
              </a:rPr>
              <a:t>nối liền</a:t>
            </a:r>
          </a:p>
        </p:txBody>
      </p:sp>
      <p:sp>
        <p:nvSpPr>
          <p:cNvPr id="76" name="Round Diagonal Corner Rectangle 75"/>
          <p:cNvSpPr/>
          <p:nvPr/>
        </p:nvSpPr>
        <p:spPr>
          <a:xfrm>
            <a:off x="600067" y="3930549"/>
            <a:ext cx="2047748" cy="597359"/>
          </a:xfrm>
          <a:prstGeom prst="round2DiagRect">
            <a:avLst>
              <a:gd name="adj1" fmla="val 29167"/>
              <a:gd name="adj2" fmla="val 0"/>
            </a:avLst>
          </a:prstGeom>
          <a:solidFill>
            <a:srgbClr val="F7DB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nối tiếp</a:t>
            </a:r>
          </a:p>
        </p:txBody>
      </p:sp>
      <p:sp>
        <p:nvSpPr>
          <p:cNvPr id="77" name="Round Diagonal Corner Rectangle 76"/>
          <p:cNvSpPr/>
          <p:nvPr/>
        </p:nvSpPr>
        <p:spPr>
          <a:xfrm>
            <a:off x="3134216" y="3908104"/>
            <a:ext cx="2047748" cy="597359"/>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chắp nối</a:t>
            </a:r>
          </a:p>
        </p:txBody>
      </p:sp>
      <p:sp>
        <p:nvSpPr>
          <p:cNvPr id="78" name="Round Diagonal Corner Rectangle 77"/>
          <p:cNvSpPr/>
          <p:nvPr/>
        </p:nvSpPr>
        <p:spPr>
          <a:xfrm>
            <a:off x="7347714" y="3917703"/>
            <a:ext cx="2047748" cy="597359"/>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nối nghiệp</a:t>
            </a:r>
          </a:p>
        </p:txBody>
      </p:sp>
      <p:sp>
        <p:nvSpPr>
          <p:cNvPr id="79" name="Round Diagonal Corner Rectangle 78"/>
          <p:cNvSpPr/>
          <p:nvPr/>
        </p:nvSpPr>
        <p:spPr>
          <a:xfrm>
            <a:off x="1767145" y="5189668"/>
            <a:ext cx="2047748" cy="597359"/>
          </a:xfrm>
          <a:prstGeom prst="round2DiagRect">
            <a:avLst>
              <a:gd name="adj1" fmla="val 29167"/>
              <a:gd name="adj2" fmla="val 0"/>
            </a:avLst>
          </a:prstGeom>
          <a:solidFill>
            <a:srgbClr val="FFEE6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nối dõi</a:t>
            </a:r>
          </a:p>
        </p:txBody>
      </p:sp>
      <p:sp>
        <p:nvSpPr>
          <p:cNvPr id="80" name="Round Diagonal Corner Rectangle 79"/>
          <p:cNvSpPr/>
          <p:nvPr/>
        </p:nvSpPr>
        <p:spPr>
          <a:xfrm>
            <a:off x="9395462" y="5049750"/>
            <a:ext cx="2047748" cy="597359"/>
          </a:xfrm>
          <a:prstGeom prst="round2DiagRect">
            <a:avLst>
              <a:gd name="adj1" fmla="val 29167"/>
              <a:gd name="adj2" fmla="val 0"/>
            </a:avLst>
          </a:prstGeom>
          <a:solidFill>
            <a:srgbClr val="F7DB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nối đuôi</a:t>
            </a:r>
          </a:p>
        </p:txBody>
      </p:sp>
    </p:spTree>
    <p:extLst>
      <p:ext uri="{BB962C8B-B14F-4D97-AF65-F5344CB8AC3E}">
        <p14:creationId xmlns:p14="http://schemas.microsoft.com/office/powerpoint/2010/main" val="42550476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2"/>
                                            </p:tgtEl>
                                            <p:attrNameLst>
                                              <p:attrName>r</p:attrName>
                                            </p:attrNameLst>
                                          </p:cBhvr>
                                        </p:animRot>
                                        <p:animRot by="-240000">
                                          <p:cBhvr>
                                            <p:cTn id="13" dur="200" fill="hold">
                                              <p:stCondLst>
                                                <p:cond delay="200"/>
                                              </p:stCondLst>
                                            </p:cTn>
                                            <p:tgtEl>
                                              <p:spTgt spid="82"/>
                                            </p:tgtEl>
                                            <p:attrNameLst>
                                              <p:attrName>r</p:attrName>
                                            </p:attrNameLst>
                                          </p:cBhvr>
                                        </p:animRot>
                                        <p:animRot by="240000">
                                          <p:cBhvr>
                                            <p:cTn id="14" dur="200" fill="hold">
                                              <p:stCondLst>
                                                <p:cond delay="400"/>
                                              </p:stCondLst>
                                            </p:cTn>
                                            <p:tgtEl>
                                              <p:spTgt spid="82"/>
                                            </p:tgtEl>
                                            <p:attrNameLst>
                                              <p:attrName>r</p:attrName>
                                            </p:attrNameLst>
                                          </p:cBhvr>
                                        </p:animRot>
                                        <p:animRot by="-240000">
                                          <p:cBhvr>
                                            <p:cTn id="15" dur="200" fill="hold">
                                              <p:stCondLst>
                                                <p:cond delay="600"/>
                                              </p:stCondLst>
                                            </p:cTn>
                                            <p:tgtEl>
                                              <p:spTgt spid="82"/>
                                            </p:tgtEl>
                                            <p:attrNameLst>
                                              <p:attrName>r</p:attrName>
                                            </p:attrNameLst>
                                          </p:cBhvr>
                                        </p:animRot>
                                        <p:animRot by="120000">
                                          <p:cBhvr>
                                            <p:cTn id="16" dur="200" fill="hold">
                                              <p:stCondLst>
                                                <p:cond delay="800"/>
                                              </p:stCondLst>
                                            </p:cTn>
                                            <p:tgtEl>
                                              <p:spTgt spid="82"/>
                                            </p:tgtEl>
                                            <p:attrNameLst>
                                              <p:attrName>r</p:attrName>
                                            </p:attrNameLst>
                                          </p:cBhvr>
                                        </p:animRot>
                                      </p:childTnLst>
                                    </p:cTn>
                                  </p:par>
                                </p:childTnLst>
                              </p:cTn>
                            </p:par>
                            <p:par>
                              <p:cTn id="17" fill="hold">
                                <p:stCondLst>
                                  <p:cond delay="1000"/>
                                </p:stCondLst>
                                <p:childTnLst>
                                  <p:par>
                                    <p:cTn id="18" presetID="2" presetClass="entr" presetSubtype="8" fill="hold" grpId="0" nodeType="afterEffect" p14:presetBounceEnd="60000">
                                      <p:stCondLst>
                                        <p:cond delay="0"/>
                                      </p:stCondLst>
                                      <p:childTnLst>
                                        <p:set>
                                          <p:cBhvr>
                                            <p:cTn id="19" dur="1" fill="hold">
                                              <p:stCondLst>
                                                <p:cond delay="0"/>
                                              </p:stCondLst>
                                            </p:cTn>
                                            <p:tgtEl>
                                              <p:spTgt spid="76"/>
                                            </p:tgtEl>
                                            <p:attrNameLst>
                                              <p:attrName>style.visibility</p:attrName>
                                            </p:attrNameLst>
                                          </p:cBhvr>
                                          <p:to>
                                            <p:strVal val="visible"/>
                                          </p:to>
                                        </p:set>
                                        <p:anim calcmode="lin" valueType="num" p14:bounceEnd="60000">
                                          <p:cBhvr additive="base">
                                            <p:cTn id="20" dur="500" fill="hold"/>
                                            <p:tgtEl>
                                              <p:spTgt spid="76"/>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Am-thanh-ky-dieu-dieu-ky-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82"/>
                                            </p:tgtEl>
                                            <p:attrNameLst>
                                              <p:attrName>r</p:attrName>
                                            </p:attrNameLst>
                                          </p:cBhvr>
                                        </p:animRot>
                                        <p:animRot by="-240000">
                                          <p:cBhvr>
                                            <p:cTn id="26" dur="200" fill="hold">
                                              <p:stCondLst>
                                                <p:cond delay="200"/>
                                              </p:stCondLst>
                                            </p:cTn>
                                            <p:tgtEl>
                                              <p:spTgt spid="82"/>
                                            </p:tgtEl>
                                            <p:attrNameLst>
                                              <p:attrName>r</p:attrName>
                                            </p:attrNameLst>
                                          </p:cBhvr>
                                        </p:animRot>
                                        <p:animRot by="240000">
                                          <p:cBhvr>
                                            <p:cTn id="27" dur="200" fill="hold">
                                              <p:stCondLst>
                                                <p:cond delay="400"/>
                                              </p:stCondLst>
                                            </p:cTn>
                                            <p:tgtEl>
                                              <p:spTgt spid="82"/>
                                            </p:tgtEl>
                                            <p:attrNameLst>
                                              <p:attrName>r</p:attrName>
                                            </p:attrNameLst>
                                          </p:cBhvr>
                                        </p:animRot>
                                        <p:animRot by="-240000">
                                          <p:cBhvr>
                                            <p:cTn id="28" dur="200" fill="hold">
                                              <p:stCondLst>
                                                <p:cond delay="600"/>
                                              </p:stCondLst>
                                            </p:cTn>
                                            <p:tgtEl>
                                              <p:spTgt spid="82"/>
                                            </p:tgtEl>
                                            <p:attrNameLst>
                                              <p:attrName>r</p:attrName>
                                            </p:attrNameLst>
                                          </p:cBhvr>
                                        </p:animRot>
                                        <p:animRot by="120000">
                                          <p:cBhvr>
                                            <p:cTn id="29" dur="200" fill="hold">
                                              <p:stCondLst>
                                                <p:cond delay="800"/>
                                              </p:stCondLst>
                                            </p:cTn>
                                            <p:tgtEl>
                                              <p:spTgt spid="82"/>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36"/>
                                            </p:tgtEl>
                                            <p:attrNameLst>
                                              <p:attrName>r</p:attrName>
                                            </p:attrNameLst>
                                          </p:cBhvr>
                                        </p:animRot>
                                        <p:animRot by="-240000">
                                          <p:cBhvr>
                                            <p:cTn id="32" dur="200" fill="hold">
                                              <p:stCondLst>
                                                <p:cond delay="200"/>
                                              </p:stCondLst>
                                            </p:cTn>
                                            <p:tgtEl>
                                              <p:spTgt spid="36"/>
                                            </p:tgtEl>
                                            <p:attrNameLst>
                                              <p:attrName>r</p:attrName>
                                            </p:attrNameLst>
                                          </p:cBhvr>
                                        </p:animRot>
                                        <p:animRot by="240000">
                                          <p:cBhvr>
                                            <p:cTn id="33" dur="200" fill="hold">
                                              <p:stCondLst>
                                                <p:cond delay="400"/>
                                              </p:stCondLst>
                                            </p:cTn>
                                            <p:tgtEl>
                                              <p:spTgt spid="36"/>
                                            </p:tgtEl>
                                            <p:attrNameLst>
                                              <p:attrName>r</p:attrName>
                                            </p:attrNameLst>
                                          </p:cBhvr>
                                        </p:animRot>
                                        <p:animRot by="-240000">
                                          <p:cBhvr>
                                            <p:cTn id="34" dur="200" fill="hold">
                                              <p:stCondLst>
                                                <p:cond delay="600"/>
                                              </p:stCondLst>
                                            </p:cTn>
                                            <p:tgtEl>
                                              <p:spTgt spid="36"/>
                                            </p:tgtEl>
                                            <p:attrNameLst>
                                              <p:attrName>r</p:attrName>
                                            </p:attrNameLst>
                                          </p:cBhvr>
                                        </p:animRot>
                                        <p:animRot by="120000">
                                          <p:cBhvr>
                                            <p:cTn id="35" dur="200" fill="hold">
                                              <p:stCondLst>
                                                <p:cond delay="800"/>
                                              </p:stCondLst>
                                            </p:cTn>
                                            <p:tgtEl>
                                              <p:spTgt spid="36"/>
                                            </p:tgtEl>
                                            <p:attrNameLst>
                                              <p:attrName>r</p:attrName>
                                            </p:attrNameLst>
                                          </p:cBhvr>
                                        </p:animRot>
                                      </p:childTnLst>
                                    </p:cTn>
                                  </p:par>
                                </p:childTnLst>
                              </p:cTn>
                            </p:par>
                            <p:par>
                              <p:cTn id="36" fill="hold">
                                <p:stCondLst>
                                  <p:cond delay="1000"/>
                                </p:stCondLst>
                                <p:childTnLst>
                                  <p:par>
                                    <p:cTn id="37" presetID="2" presetClass="entr" presetSubtype="8" fill="hold" grpId="0" nodeType="afterEffect" p14:presetBounceEnd="60000">
                                      <p:stCondLst>
                                        <p:cond delay="0"/>
                                      </p:stCondLst>
                                      <p:childTnLst>
                                        <p:set>
                                          <p:cBhvr>
                                            <p:cTn id="38" dur="1" fill="hold">
                                              <p:stCondLst>
                                                <p:cond delay="0"/>
                                              </p:stCondLst>
                                            </p:cTn>
                                            <p:tgtEl>
                                              <p:spTgt spid="79"/>
                                            </p:tgtEl>
                                            <p:attrNameLst>
                                              <p:attrName>style.visibility</p:attrName>
                                            </p:attrNameLst>
                                          </p:cBhvr>
                                          <p:to>
                                            <p:strVal val="visible"/>
                                          </p:to>
                                        </p:set>
                                        <p:anim calcmode="lin" valueType="num" p14:bounceEnd="60000">
                                          <p:cBhvr additive="base">
                                            <p:cTn id="39" dur="500" fill="hold"/>
                                            <p:tgtEl>
                                              <p:spTgt spid="79"/>
                                            </p:tgtEl>
                                            <p:attrNameLst>
                                              <p:attrName>ppt_x</p:attrName>
                                            </p:attrNameLst>
                                          </p:cBhvr>
                                          <p:tavLst>
                                            <p:tav tm="0">
                                              <p:val>
                                                <p:strVal val="0-#ppt_w/2"/>
                                              </p:val>
                                            </p:tav>
                                            <p:tav tm="100000">
                                              <p:val>
                                                <p:strVal val="#ppt_x"/>
                                              </p:val>
                                            </p:tav>
                                          </p:tavLst>
                                        </p:anim>
                                        <p:anim calcmode="lin" valueType="num" p14:bounceEnd="60000">
                                          <p:cBhvr additive="base">
                                            <p:cTn id="40" dur="500" fill="hold"/>
                                            <p:tgtEl>
                                              <p:spTgt spid="7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Am-thanh-ky-dieu-dieu-ky-www_tiengdong_com.wav"/>
                                            </p:tgtEl>
                                          </p:cMediaNode>
                                        </p:audio>
                                      </p:subTnLst>
                                    </p:cTn>
                                  </p:par>
                                </p:childTnLst>
                              </p:cTn>
                            </p:par>
                          </p:childTnLst>
                        </p:cTn>
                      </p:par>
                      <p:par>
                        <p:cTn id="41" fill="hold">
                          <p:stCondLst>
                            <p:cond delay="indefinite"/>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82"/>
                                            </p:tgtEl>
                                            <p:attrNameLst>
                                              <p:attrName>r</p:attrName>
                                            </p:attrNameLst>
                                          </p:cBhvr>
                                        </p:animRot>
                                        <p:animRot by="-240000">
                                          <p:cBhvr>
                                            <p:cTn id="45" dur="200" fill="hold">
                                              <p:stCondLst>
                                                <p:cond delay="200"/>
                                              </p:stCondLst>
                                            </p:cTn>
                                            <p:tgtEl>
                                              <p:spTgt spid="82"/>
                                            </p:tgtEl>
                                            <p:attrNameLst>
                                              <p:attrName>r</p:attrName>
                                            </p:attrNameLst>
                                          </p:cBhvr>
                                        </p:animRot>
                                        <p:animRot by="240000">
                                          <p:cBhvr>
                                            <p:cTn id="46" dur="200" fill="hold">
                                              <p:stCondLst>
                                                <p:cond delay="400"/>
                                              </p:stCondLst>
                                            </p:cTn>
                                            <p:tgtEl>
                                              <p:spTgt spid="82"/>
                                            </p:tgtEl>
                                            <p:attrNameLst>
                                              <p:attrName>r</p:attrName>
                                            </p:attrNameLst>
                                          </p:cBhvr>
                                        </p:animRot>
                                        <p:animRot by="-240000">
                                          <p:cBhvr>
                                            <p:cTn id="47" dur="200" fill="hold">
                                              <p:stCondLst>
                                                <p:cond delay="600"/>
                                              </p:stCondLst>
                                            </p:cTn>
                                            <p:tgtEl>
                                              <p:spTgt spid="82"/>
                                            </p:tgtEl>
                                            <p:attrNameLst>
                                              <p:attrName>r</p:attrName>
                                            </p:attrNameLst>
                                          </p:cBhvr>
                                        </p:animRot>
                                        <p:animRot by="120000">
                                          <p:cBhvr>
                                            <p:cTn id="48" dur="200" fill="hold">
                                              <p:stCondLst>
                                                <p:cond delay="800"/>
                                              </p:stCondLst>
                                            </p:cTn>
                                            <p:tgtEl>
                                              <p:spTgt spid="82"/>
                                            </p:tgtEl>
                                            <p:attrNameLst>
                                              <p:attrName>r</p:attrName>
                                            </p:attrNameLst>
                                          </p:cBhvr>
                                        </p:animRot>
                                      </p:childTnLst>
                                    </p:cTn>
                                  </p:par>
                                  <p:par>
                                    <p:cTn id="49" presetID="32" presetClass="emph" presetSubtype="0" fill="hold" nodeType="withEffect">
                                      <p:stCondLst>
                                        <p:cond delay="0"/>
                                      </p:stCondLst>
                                      <p:childTnLst>
                                        <p:animRot by="120000">
                                          <p:cBhvr>
                                            <p:cTn id="50" dur="100" fill="hold">
                                              <p:stCondLst>
                                                <p:cond delay="0"/>
                                              </p:stCondLst>
                                            </p:cTn>
                                            <p:tgtEl>
                                              <p:spTgt spid="46"/>
                                            </p:tgtEl>
                                            <p:attrNameLst>
                                              <p:attrName>r</p:attrName>
                                            </p:attrNameLst>
                                          </p:cBhvr>
                                        </p:animRot>
                                        <p:animRot by="-240000">
                                          <p:cBhvr>
                                            <p:cTn id="51" dur="200" fill="hold">
                                              <p:stCondLst>
                                                <p:cond delay="200"/>
                                              </p:stCondLst>
                                            </p:cTn>
                                            <p:tgtEl>
                                              <p:spTgt spid="46"/>
                                            </p:tgtEl>
                                            <p:attrNameLst>
                                              <p:attrName>r</p:attrName>
                                            </p:attrNameLst>
                                          </p:cBhvr>
                                        </p:animRot>
                                        <p:animRot by="240000">
                                          <p:cBhvr>
                                            <p:cTn id="52" dur="200" fill="hold">
                                              <p:stCondLst>
                                                <p:cond delay="400"/>
                                              </p:stCondLst>
                                            </p:cTn>
                                            <p:tgtEl>
                                              <p:spTgt spid="46"/>
                                            </p:tgtEl>
                                            <p:attrNameLst>
                                              <p:attrName>r</p:attrName>
                                            </p:attrNameLst>
                                          </p:cBhvr>
                                        </p:animRot>
                                        <p:animRot by="-240000">
                                          <p:cBhvr>
                                            <p:cTn id="53" dur="200" fill="hold">
                                              <p:stCondLst>
                                                <p:cond delay="600"/>
                                              </p:stCondLst>
                                            </p:cTn>
                                            <p:tgtEl>
                                              <p:spTgt spid="46"/>
                                            </p:tgtEl>
                                            <p:attrNameLst>
                                              <p:attrName>r</p:attrName>
                                            </p:attrNameLst>
                                          </p:cBhvr>
                                        </p:animRot>
                                        <p:animRot by="120000">
                                          <p:cBhvr>
                                            <p:cTn id="54" dur="200" fill="hold">
                                              <p:stCondLst>
                                                <p:cond delay="800"/>
                                              </p:stCondLst>
                                            </p:cTn>
                                            <p:tgtEl>
                                              <p:spTgt spid="46"/>
                                            </p:tgtEl>
                                            <p:attrNameLst>
                                              <p:attrName>r</p:attrName>
                                            </p:attrNameLst>
                                          </p:cBhvr>
                                        </p:animRot>
                                      </p:childTnLst>
                                    </p:cTn>
                                  </p:par>
                                </p:childTnLst>
                              </p:cTn>
                            </p:par>
                            <p:par>
                              <p:cTn id="55" fill="hold">
                                <p:stCondLst>
                                  <p:cond delay="1000"/>
                                </p:stCondLst>
                                <p:childTnLst>
                                  <p:par>
                                    <p:cTn id="56" presetID="2" presetClass="entr" presetSubtype="8" fill="hold" grpId="0" nodeType="afterEffect" p14:presetBounceEnd="60000">
                                      <p:stCondLst>
                                        <p:cond delay="0"/>
                                      </p:stCondLst>
                                      <p:childTnLst>
                                        <p:set>
                                          <p:cBhvr>
                                            <p:cTn id="57" dur="1" fill="hold">
                                              <p:stCondLst>
                                                <p:cond delay="0"/>
                                              </p:stCondLst>
                                            </p:cTn>
                                            <p:tgtEl>
                                              <p:spTgt spid="77"/>
                                            </p:tgtEl>
                                            <p:attrNameLst>
                                              <p:attrName>style.visibility</p:attrName>
                                            </p:attrNameLst>
                                          </p:cBhvr>
                                          <p:to>
                                            <p:strVal val="visible"/>
                                          </p:to>
                                        </p:set>
                                        <p:anim calcmode="lin" valueType="num" p14:bounceEnd="60000">
                                          <p:cBhvr additive="base">
                                            <p:cTn id="58" dur="500" fill="hold"/>
                                            <p:tgtEl>
                                              <p:spTgt spid="77"/>
                                            </p:tgtEl>
                                            <p:attrNameLst>
                                              <p:attrName>ppt_x</p:attrName>
                                            </p:attrNameLst>
                                          </p:cBhvr>
                                          <p:tavLst>
                                            <p:tav tm="0">
                                              <p:val>
                                                <p:strVal val="0-#ppt_w/2"/>
                                              </p:val>
                                            </p:tav>
                                            <p:tav tm="100000">
                                              <p:val>
                                                <p:strVal val="#ppt_x"/>
                                              </p:val>
                                            </p:tav>
                                          </p:tavLst>
                                        </p:anim>
                                        <p:anim calcmode="lin" valueType="num" p14:bounceEnd="60000">
                                          <p:cBhvr additive="base">
                                            <p:cTn id="59" dur="500" fill="hold"/>
                                            <p:tgtEl>
                                              <p:spTgt spid="7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2" name="Am-thanh-ky-dieu-dieu-ky-www_tiengdong_com.wav"/>
                                            </p:tgtEl>
                                          </p:cMediaNode>
                                        </p:audio>
                                      </p:subTnLst>
                                    </p:cTn>
                                  </p:par>
                                </p:childTnLst>
                              </p:cTn>
                            </p:par>
                          </p:childTnLst>
                        </p:cTn>
                      </p:par>
                      <p:par>
                        <p:cTn id="60" fill="hold">
                          <p:stCondLst>
                            <p:cond delay="indefinite"/>
                          </p:stCondLst>
                          <p:childTnLst>
                            <p:par>
                              <p:cTn id="61" fill="hold">
                                <p:stCondLst>
                                  <p:cond delay="0"/>
                                </p:stCondLst>
                                <p:childTnLst>
                                  <p:par>
                                    <p:cTn id="62" presetID="32" presetClass="emph" presetSubtype="0" fill="hold" nodeType="clickEffect">
                                      <p:stCondLst>
                                        <p:cond delay="0"/>
                                      </p:stCondLst>
                                      <p:childTnLst>
                                        <p:animRot by="120000">
                                          <p:cBhvr>
                                            <p:cTn id="63" dur="100" fill="hold">
                                              <p:stCondLst>
                                                <p:cond delay="0"/>
                                              </p:stCondLst>
                                            </p:cTn>
                                            <p:tgtEl>
                                              <p:spTgt spid="82"/>
                                            </p:tgtEl>
                                            <p:attrNameLst>
                                              <p:attrName>r</p:attrName>
                                            </p:attrNameLst>
                                          </p:cBhvr>
                                        </p:animRot>
                                        <p:animRot by="-240000">
                                          <p:cBhvr>
                                            <p:cTn id="64" dur="200" fill="hold">
                                              <p:stCondLst>
                                                <p:cond delay="200"/>
                                              </p:stCondLst>
                                            </p:cTn>
                                            <p:tgtEl>
                                              <p:spTgt spid="82"/>
                                            </p:tgtEl>
                                            <p:attrNameLst>
                                              <p:attrName>r</p:attrName>
                                            </p:attrNameLst>
                                          </p:cBhvr>
                                        </p:animRot>
                                        <p:animRot by="240000">
                                          <p:cBhvr>
                                            <p:cTn id="65" dur="200" fill="hold">
                                              <p:stCondLst>
                                                <p:cond delay="400"/>
                                              </p:stCondLst>
                                            </p:cTn>
                                            <p:tgtEl>
                                              <p:spTgt spid="82"/>
                                            </p:tgtEl>
                                            <p:attrNameLst>
                                              <p:attrName>r</p:attrName>
                                            </p:attrNameLst>
                                          </p:cBhvr>
                                        </p:animRot>
                                        <p:animRot by="-240000">
                                          <p:cBhvr>
                                            <p:cTn id="66" dur="200" fill="hold">
                                              <p:stCondLst>
                                                <p:cond delay="600"/>
                                              </p:stCondLst>
                                            </p:cTn>
                                            <p:tgtEl>
                                              <p:spTgt spid="82"/>
                                            </p:tgtEl>
                                            <p:attrNameLst>
                                              <p:attrName>r</p:attrName>
                                            </p:attrNameLst>
                                          </p:cBhvr>
                                        </p:animRot>
                                        <p:animRot by="120000">
                                          <p:cBhvr>
                                            <p:cTn id="67" dur="200" fill="hold">
                                              <p:stCondLst>
                                                <p:cond delay="800"/>
                                              </p:stCondLst>
                                            </p:cTn>
                                            <p:tgtEl>
                                              <p:spTgt spid="82"/>
                                            </p:tgtEl>
                                            <p:attrNameLst>
                                              <p:attrName>r</p:attrName>
                                            </p:attrNameLst>
                                          </p:cBhvr>
                                        </p:animRot>
                                      </p:childTnLst>
                                    </p:cTn>
                                  </p:par>
                                  <p:par>
                                    <p:cTn id="68" presetID="32" presetClass="emph" presetSubtype="0" fill="hold" nodeType="withEffect">
                                      <p:stCondLst>
                                        <p:cond delay="0"/>
                                      </p:stCondLst>
                                      <p:childTnLst>
                                        <p:animRot by="120000">
                                          <p:cBhvr>
                                            <p:cTn id="69" dur="100" fill="hold">
                                              <p:stCondLst>
                                                <p:cond delay="0"/>
                                              </p:stCondLst>
                                            </p:cTn>
                                            <p:tgtEl>
                                              <p:spTgt spid="66"/>
                                            </p:tgtEl>
                                            <p:attrNameLst>
                                              <p:attrName>r</p:attrName>
                                            </p:attrNameLst>
                                          </p:cBhvr>
                                        </p:animRot>
                                        <p:animRot by="-240000">
                                          <p:cBhvr>
                                            <p:cTn id="70" dur="200" fill="hold">
                                              <p:stCondLst>
                                                <p:cond delay="200"/>
                                              </p:stCondLst>
                                            </p:cTn>
                                            <p:tgtEl>
                                              <p:spTgt spid="66"/>
                                            </p:tgtEl>
                                            <p:attrNameLst>
                                              <p:attrName>r</p:attrName>
                                            </p:attrNameLst>
                                          </p:cBhvr>
                                        </p:animRot>
                                        <p:animRot by="240000">
                                          <p:cBhvr>
                                            <p:cTn id="71" dur="200" fill="hold">
                                              <p:stCondLst>
                                                <p:cond delay="400"/>
                                              </p:stCondLst>
                                            </p:cTn>
                                            <p:tgtEl>
                                              <p:spTgt spid="66"/>
                                            </p:tgtEl>
                                            <p:attrNameLst>
                                              <p:attrName>r</p:attrName>
                                            </p:attrNameLst>
                                          </p:cBhvr>
                                        </p:animRot>
                                        <p:animRot by="-240000">
                                          <p:cBhvr>
                                            <p:cTn id="72" dur="200" fill="hold">
                                              <p:stCondLst>
                                                <p:cond delay="600"/>
                                              </p:stCondLst>
                                            </p:cTn>
                                            <p:tgtEl>
                                              <p:spTgt spid="66"/>
                                            </p:tgtEl>
                                            <p:attrNameLst>
                                              <p:attrName>r</p:attrName>
                                            </p:attrNameLst>
                                          </p:cBhvr>
                                        </p:animRot>
                                        <p:animRot by="120000">
                                          <p:cBhvr>
                                            <p:cTn id="73" dur="200" fill="hold">
                                              <p:stCondLst>
                                                <p:cond delay="800"/>
                                              </p:stCondLst>
                                            </p:cTn>
                                            <p:tgtEl>
                                              <p:spTgt spid="66"/>
                                            </p:tgtEl>
                                            <p:attrNameLst>
                                              <p:attrName>r</p:attrName>
                                            </p:attrNameLst>
                                          </p:cBhvr>
                                        </p:animRot>
                                      </p:childTnLst>
                                    </p:cTn>
                                  </p:par>
                                </p:childTnLst>
                              </p:cTn>
                            </p:par>
                            <p:par>
                              <p:cTn id="74" fill="hold">
                                <p:stCondLst>
                                  <p:cond delay="1000"/>
                                </p:stCondLst>
                                <p:childTnLst>
                                  <p:par>
                                    <p:cTn id="75" presetID="2" presetClass="entr" presetSubtype="2" fill="hold" grpId="0" nodeType="afterEffect" p14:presetBounceEnd="60000">
                                      <p:stCondLst>
                                        <p:cond delay="0"/>
                                      </p:stCondLst>
                                      <p:childTnLst>
                                        <p:set>
                                          <p:cBhvr>
                                            <p:cTn id="76" dur="1" fill="hold">
                                              <p:stCondLst>
                                                <p:cond delay="0"/>
                                              </p:stCondLst>
                                            </p:cTn>
                                            <p:tgtEl>
                                              <p:spTgt spid="78"/>
                                            </p:tgtEl>
                                            <p:attrNameLst>
                                              <p:attrName>style.visibility</p:attrName>
                                            </p:attrNameLst>
                                          </p:cBhvr>
                                          <p:to>
                                            <p:strVal val="visible"/>
                                          </p:to>
                                        </p:set>
                                        <p:anim calcmode="lin" valueType="num" p14:bounceEnd="60000">
                                          <p:cBhvr additive="base">
                                            <p:cTn id="77" dur="500" fill="hold"/>
                                            <p:tgtEl>
                                              <p:spTgt spid="78"/>
                                            </p:tgtEl>
                                            <p:attrNameLst>
                                              <p:attrName>ppt_x</p:attrName>
                                            </p:attrNameLst>
                                          </p:cBhvr>
                                          <p:tavLst>
                                            <p:tav tm="0">
                                              <p:val>
                                                <p:strVal val="1+#ppt_w/2"/>
                                              </p:val>
                                            </p:tav>
                                            <p:tav tm="100000">
                                              <p:val>
                                                <p:strVal val="#ppt_x"/>
                                              </p:val>
                                            </p:tav>
                                          </p:tavLst>
                                        </p:anim>
                                        <p:anim calcmode="lin" valueType="num" p14:bounceEnd="60000">
                                          <p:cBhvr additive="base">
                                            <p:cTn id="78" dur="500" fill="hold"/>
                                            <p:tgtEl>
                                              <p:spTgt spid="7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Am-thanh-ky-dieu-dieu-ky-www_tiengdong_com.wav"/>
                                            </p:tgtEl>
                                          </p:cMediaNode>
                                        </p:audio>
                                      </p:subTnLst>
                                    </p:cTn>
                                  </p:par>
                                </p:childTnLst>
                              </p:cTn>
                            </p:par>
                          </p:childTnLst>
                        </p:cTn>
                      </p:par>
                      <p:par>
                        <p:cTn id="79" fill="hold">
                          <p:stCondLst>
                            <p:cond delay="indefinite"/>
                          </p:stCondLst>
                          <p:childTnLst>
                            <p:par>
                              <p:cTn id="80" fill="hold">
                                <p:stCondLst>
                                  <p:cond delay="0"/>
                                </p:stCondLst>
                                <p:childTnLst>
                                  <p:par>
                                    <p:cTn id="81" presetID="32" presetClass="emph" presetSubtype="0" fill="hold" nodeType="clickEffect">
                                      <p:stCondLst>
                                        <p:cond delay="0"/>
                                      </p:stCondLst>
                                      <p:childTnLst>
                                        <p:animRot by="120000">
                                          <p:cBhvr>
                                            <p:cTn id="82" dur="100" fill="hold">
                                              <p:stCondLst>
                                                <p:cond delay="0"/>
                                              </p:stCondLst>
                                            </p:cTn>
                                            <p:tgtEl>
                                              <p:spTgt spid="82"/>
                                            </p:tgtEl>
                                            <p:attrNameLst>
                                              <p:attrName>r</p:attrName>
                                            </p:attrNameLst>
                                          </p:cBhvr>
                                        </p:animRot>
                                        <p:animRot by="-240000">
                                          <p:cBhvr>
                                            <p:cTn id="83" dur="200" fill="hold">
                                              <p:stCondLst>
                                                <p:cond delay="200"/>
                                              </p:stCondLst>
                                            </p:cTn>
                                            <p:tgtEl>
                                              <p:spTgt spid="82"/>
                                            </p:tgtEl>
                                            <p:attrNameLst>
                                              <p:attrName>r</p:attrName>
                                            </p:attrNameLst>
                                          </p:cBhvr>
                                        </p:animRot>
                                        <p:animRot by="240000">
                                          <p:cBhvr>
                                            <p:cTn id="84" dur="200" fill="hold">
                                              <p:stCondLst>
                                                <p:cond delay="400"/>
                                              </p:stCondLst>
                                            </p:cTn>
                                            <p:tgtEl>
                                              <p:spTgt spid="82"/>
                                            </p:tgtEl>
                                            <p:attrNameLst>
                                              <p:attrName>r</p:attrName>
                                            </p:attrNameLst>
                                          </p:cBhvr>
                                        </p:animRot>
                                        <p:animRot by="-240000">
                                          <p:cBhvr>
                                            <p:cTn id="85" dur="200" fill="hold">
                                              <p:stCondLst>
                                                <p:cond delay="600"/>
                                              </p:stCondLst>
                                            </p:cTn>
                                            <p:tgtEl>
                                              <p:spTgt spid="82"/>
                                            </p:tgtEl>
                                            <p:attrNameLst>
                                              <p:attrName>r</p:attrName>
                                            </p:attrNameLst>
                                          </p:cBhvr>
                                        </p:animRot>
                                        <p:animRot by="120000">
                                          <p:cBhvr>
                                            <p:cTn id="86" dur="200" fill="hold">
                                              <p:stCondLst>
                                                <p:cond delay="800"/>
                                              </p:stCondLst>
                                            </p:cTn>
                                            <p:tgtEl>
                                              <p:spTgt spid="82"/>
                                            </p:tgtEl>
                                            <p:attrNameLst>
                                              <p:attrName>r</p:attrName>
                                            </p:attrNameLst>
                                          </p:cBhvr>
                                        </p:animRot>
                                      </p:childTnLst>
                                    </p:cTn>
                                  </p:par>
                                  <p:par>
                                    <p:cTn id="87" presetID="32" presetClass="emph" presetSubtype="0" fill="hold" nodeType="withEffect">
                                      <p:stCondLst>
                                        <p:cond delay="0"/>
                                      </p:stCondLst>
                                      <p:childTnLst>
                                        <p:animRot by="120000">
                                          <p:cBhvr>
                                            <p:cTn id="88" dur="100" fill="hold">
                                              <p:stCondLst>
                                                <p:cond delay="0"/>
                                              </p:stCondLst>
                                            </p:cTn>
                                            <p:tgtEl>
                                              <p:spTgt spid="71"/>
                                            </p:tgtEl>
                                            <p:attrNameLst>
                                              <p:attrName>r</p:attrName>
                                            </p:attrNameLst>
                                          </p:cBhvr>
                                        </p:animRot>
                                        <p:animRot by="-240000">
                                          <p:cBhvr>
                                            <p:cTn id="89" dur="200" fill="hold">
                                              <p:stCondLst>
                                                <p:cond delay="200"/>
                                              </p:stCondLst>
                                            </p:cTn>
                                            <p:tgtEl>
                                              <p:spTgt spid="71"/>
                                            </p:tgtEl>
                                            <p:attrNameLst>
                                              <p:attrName>r</p:attrName>
                                            </p:attrNameLst>
                                          </p:cBhvr>
                                        </p:animRot>
                                        <p:animRot by="240000">
                                          <p:cBhvr>
                                            <p:cTn id="90" dur="200" fill="hold">
                                              <p:stCondLst>
                                                <p:cond delay="400"/>
                                              </p:stCondLst>
                                            </p:cTn>
                                            <p:tgtEl>
                                              <p:spTgt spid="71"/>
                                            </p:tgtEl>
                                            <p:attrNameLst>
                                              <p:attrName>r</p:attrName>
                                            </p:attrNameLst>
                                          </p:cBhvr>
                                        </p:animRot>
                                        <p:animRot by="-240000">
                                          <p:cBhvr>
                                            <p:cTn id="91" dur="200" fill="hold">
                                              <p:stCondLst>
                                                <p:cond delay="600"/>
                                              </p:stCondLst>
                                            </p:cTn>
                                            <p:tgtEl>
                                              <p:spTgt spid="71"/>
                                            </p:tgtEl>
                                            <p:attrNameLst>
                                              <p:attrName>r</p:attrName>
                                            </p:attrNameLst>
                                          </p:cBhvr>
                                        </p:animRot>
                                        <p:animRot by="120000">
                                          <p:cBhvr>
                                            <p:cTn id="92" dur="200" fill="hold">
                                              <p:stCondLst>
                                                <p:cond delay="800"/>
                                              </p:stCondLst>
                                            </p:cTn>
                                            <p:tgtEl>
                                              <p:spTgt spid="71"/>
                                            </p:tgtEl>
                                            <p:attrNameLst>
                                              <p:attrName>r</p:attrName>
                                            </p:attrNameLst>
                                          </p:cBhvr>
                                        </p:animRot>
                                      </p:childTnLst>
                                    </p:cTn>
                                  </p:par>
                                </p:childTnLst>
                              </p:cTn>
                            </p:par>
                            <p:par>
                              <p:cTn id="93" fill="hold">
                                <p:stCondLst>
                                  <p:cond delay="1000"/>
                                </p:stCondLst>
                                <p:childTnLst>
                                  <p:par>
                                    <p:cTn id="94" presetID="2" presetClass="entr" presetSubtype="2" fill="hold" grpId="0" nodeType="afterEffect" p14:presetBounceEnd="60000">
                                      <p:stCondLst>
                                        <p:cond delay="0"/>
                                      </p:stCondLst>
                                      <p:childTnLst>
                                        <p:set>
                                          <p:cBhvr>
                                            <p:cTn id="95" dur="1" fill="hold">
                                              <p:stCondLst>
                                                <p:cond delay="0"/>
                                              </p:stCondLst>
                                            </p:cTn>
                                            <p:tgtEl>
                                              <p:spTgt spid="80"/>
                                            </p:tgtEl>
                                            <p:attrNameLst>
                                              <p:attrName>style.visibility</p:attrName>
                                            </p:attrNameLst>
                                          </p:cBhvr>
                                          <p:to>
                                            <p:strVal val="visible"/>
                                          </p:to>
                                        </p:set>
                                        <p:anim calcmode="lin" valueType="num" p14:bounceEnd="60000">
                                          <p:cBhvr additive="base">
                                            <p:cTn id="96" dur="500" fill="hold"/>
                                            <p:tgtEl>
                                              <p:spTgt spid="80"/>
                                            </p:tgtEl>
                                            <p:attrNameLst>
                                              <p:attrName>ppt_x</p:attrName>
                                            </p:attrNameLst>
                                          </p:cBhvr>
                                          <p:tavLst>
                                            <p:tav tm="0">
                                              <p:val>
                                                <p:strVal val="1+#ppt_w/2"/>
                                              </p:val>
                                            </p:tav>
                                            <p:tav tm="100000">
                                              <p:val>
                                                <p:strVal val="#ppt_x"/>
                                              </p:val>
                                            </p:tav>
                                          </p:tavLst>
                                        </p:anim>
                                        <p:anim calcmode="lin" valueType="num" p14:bounceEnd="60000">
                                          <p:cBhvr additive="base">
                                            <p:cTn id="97" dur="500" fill="hold"/>
                                            <p:tgtEl>
                                              <p:spTgt spid="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4"/>
                                                </p:cond>
                                              </p:stCondLst>
                                              <p:endCondLst>
                                                <p:cond evt="onStopAudio" delay="0">
                                                  <p:tgtEl>
                                                    <p:sldTgt/>
                                                  </p:tgtEl>
                                                </p:cond>
                                              </p:endCondLst>
                                            </p:cTn>
                                            <p:tgtEl>
                                              <p:sndTgt r:embed="rId2"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9" grpId="0" animBg="1"/>
          <p:bldP spid="8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2"/>
                                            </p:tgtEl>
                                            <p:attrNameLst>
                                              <p:attrName>r</p:attrName>
                                            </p:attrNameLst>
                                          </p:cBhvr>
                                        </p:animRot>
                                        <p:animRot by="-240000">
                                          <p:cBhvr>
                                            <p:cTn id="13" dur="200" fill="hold">
                                              <p:stCondLst>
                                                <p:cond delay="200"/>
                                              </p:stCondLst>
                                            </p:cTn>
                                            <p:tgtEl>
                                              <p:spTgt spid="82"/>
                                            </p:tgtEl>
                                            <p:attrNameLst>
                                              <p:attrName>r</p:attrName>
                                            </p:attrNameLst>
                                          </p:cBhvr>
                                        </p:animRot>
                                        <p:animRot by="240000">
                                          <p:cBhvr>
                                            <p:cTn id="14" dur="200" fill="hold">
                                              <p:stCondLst>
                                                <p:cond delay="400"/>
                                              </p:stCondLst>
                                            </p:cTn>
                                            <p:tgtEl>
                                              <p:spTgt spid="82"/>
                                            </p:tgtEl>
                                            <p:attrNameLst>
                                              <p:attrName>r</p:attrName>
                                            </p:attrNameLst>
                                          </p:cBhvr>
                                        </p:animRot>
                                        <p:animRot by="-240000">
                                          <p:cBhvr>
                                            <p:cTn id="15" dur="200" fill="hold">
                                              <p:stCondLst>
                                                <p:cond delay="600"/>
                                              </p:stCondLst>
                                            </p:cTn>
                                            <p:tgtEl>
                                              <p:spTgt spid="82"/>
                                            </p:tgtEl>
                                            <p:attrNameLst>
                                              <p:attrName>r</p:attrName>
                                            </p:attrNameLst>
                                          </p:cBhvr>
                                        </p:animRot>
                                        <p:animRot by="120000">
                                          <p:cBhvr>
                                            <p:cTn id="16" dur="200" fill="hold">
                                              <p:stCondLst>
                                                <p:cond delay="800"/>
                                              </p:stCondLst>
                                            </p:cTn>
                                            <p:tgtEl>
                                              <p:spTgt spid="82"/>
                                            </p:tgtEl>
                                            <p:attrNameLst>
                                              <p:attrName>r</p:attrName>
                                            </p:attrNameLst>
                                          </p:cBhvr>
                                        </p:animRo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76"/>
                                            </p:tgtEl>
                                            <p:attrNameLst>
                                              <p:attrName>style.visibility</p:attrName>
                                            </p:attrNameLst>
                                          </p:cBhvr>
                                          <p:to>
                                            <p:strVal val="visible"/>
                                          </p:to>
                                        </p:set>
                                        <p:anim calcmode="lin" valueType="num">
                                          <p:cBhvr additive="base">
                                            <p:cTn id="20" dur="500" fill="hold"/>
                                            <p:tgtEl>
                                              <p:spTgt spid="76"/>
                                            </p:tgtEl>
                                            <p:attrNameLst>
                                              <p:attrName>ppt_x</p:attrName>
                                            </p:attrNameLst>
                                          </p:cBhvr>
                                          <p:tavLst>
                                            <p:tav tm="0">
                                              <p:val>
                                                <p:strVal val="0-#ppt_w/2"/>
                                              </p:val>
                                            </p:tav>
                                            <p:tav tm="100000">
                                              <p:val>
                                                <p:strVal val="#ppt_x"/>
                                              </p:val>
                                            </p:tav>
                                          </p:tavLst>
                                        </p:anim>
                                        <p:anim calcmode="lin" valueType="num">
                                          <p:cBhvr additive="base">
                                            <p:cTn id="21" dur="500" fill="hold"/>
                                            <p:tgtEl>
                                              <p:spTgt spid="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4" name="Am-thanh-ky-dieu-dieu-ky-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82"/>
                                            </p:tgtEl>
                                            <p:attrNameLst>
                                              <p:attrName>r</p:attrName>
                                            </p:attrNameLst>
                                          </p:cBhvr>
                                        </p:animRot>
                                        <p:animRot by="-240000">
                                          <p:cBhvr>
                                            <p:cTn id="26" dur="200" fill="hold">
                                              <p:stCondLst>
                                                <p:cond delay="200"/>
                                              </p:stCondLst>
                                            </p:cTn>
                                            <p:tgtEl>
                                              <p:spTgt spid="82"/>
                                            </p:tgtEl>
                                            <p:attrNameLst>
                                              <p:attrName>r</p:attrName>
                                            </p:attrNameLst>
                                          </p:cBhvr>
                                        </p:animRot>
                                        <p:animRot by="240000">
                                          <p:cBhvr>
                                            <p:cTn id="27" dur="200" fill="hold">
                                              <p:stCondLst>
                                                <p:cond delay="400"/>
                                              </p:stCondLst>
                                            </p:cTn>
                                            <p:tgtEl>
                                              <p:spTgt spid="82"/>
                                            </p:tgtEl>
                                            <p:attrNameLst>
                                              <p:attrName>r</p:attrName>
                                            </p:attrNameLst>
                                          </p:cBhvr>
                                        </p:animRot>
                                        <p:animRot by="-240000">
                                          <p:cBhvr>
                                            <p:cTn id="28" dur="200" fill="hold">
                                              <p:stCondLst>
                                                <p:cond delay="600"/>
                                              </p:stCondLst>
                                            </p:cTn>
                                            <p:tgtEl>
                                              <p:spTgt spid="82"/>
                                            </p:tgtEl>
                                            <p:attrNameLst>
                                              <p:attrName>r</p:attrName>
                                            </p:attrNameLst>
                                          </p:cBhvr>
                                        </p:animRot>
                                        <p:animRot by="120000">
                                          <p:cBhvr>
                                            <p:cTn id="29" dur="200" fill="hold">
                                              <p:stCondLst>
                                                <p:cond delay="800"/>
                                              </p:stCondLst>
                                            </p:cTn>
                                            <p:tgtEl>
                                              <p:spTgt spid="82"/>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36"/>
                                            </p:tgtEl>
                                            <p:attrNameLst>
                                              <p:attrName>r</p:attrName>
                                            </p:attrNameLst>
                                          </p:cBhvr>
                                        </p:animRot>
                                        <p:animRot by="-240000">
                                          <p:cBhvr>
                                            <p:cTn id="32" dur="200" fill="hold">
                                              <p:stCondLst>
                                                <p:cond delay="200"/>
                                              </p:stCondLst>
                                            </p:cTn>
                                            <p:tgtEl>
                                              <p:spTgt spid="36"/>
                                            </p:tgtEl>
                                            <p:attrNameLst>
                                              <p:attrName>r</p:attrName>
                                            </p:attrNameLst>
                                          </p:cBhvr>
                                        </p:animRot>
                                        <p:animRot by="240000">
                                          <p:cBhvr>
                                            <p:cTn id="33" dur="200" fill="hold">
                                              <p:stCondLst>
                                                <p:cond delay="400"/>
                                              </p:stCondLst>
                                            </p:cTn>
                                            <p:tgtEl>
                                              <p:spTgt spid="36"/>
                                            </p:tgtEl>
                                            <p:attrNameLst>
                                              <p:attrName>r</p:attrName>
                                            </p:attrNameLst>
                                          </p:cBhvr>
                                        </p:animRot>
                                        <p:animRot by="-240000">
                                          <p:cBhvr>
                                            <p:cTn id="34" dur="200" fill="hold">
                                              <p:stCondLst>
                                                <p:cond delay="600"/>
                                              </p:stCondLst>
                                            </p:cTn>
                                            <p:tgtEl>
                                              <p:spTgt spid="36"/>
                                            </p:tgtEl>
                                            <p:attrNameLst>
                                              <p:attrName>r</p:attrName>
                                            </p:attrNameLst>
                                          </p:cBhvr>
                                        </p:animRot>
                                        <p:animRot by="120000">
                                          <p:cBhvr>
                                            <p:cTn id="35" dur="200" fill="hold">
                                              <p:stCondLst>
                                                <p:cond delay="800"/>
                                              </p:stCondLst>
                                            </p:cTn>
                                            <p:tgtEl>
                                              <p:spTgt spid="36"/>
                                            </p:tgtEl>
                                            <p:attrNameLst>
                                              <p:attrName>r</p:attrName>
                                            </p:attrNameLst>
                                          </p:cBhvr>
                                        </p:animRot>
                                      </p:childTnLst>
                                    </p:cTn>
                                  </p:par>
                                </p:childTnLst>
                              </p:cTn>
                            </p:par>
                            <p:par>
                              <p:cTn id="36" fill="hold">
                                <p:stCondLst>
                                  <p:cond delay="1000"/>
                                </p:stCondLst>
                                <p:childTnLst>
                                  <p:par>
                                    <p:cTn id="37" presetID="2" presetClass="entr" presetSubtype="8"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 calcmode="lin" valueType="num">
                                          <p:cBhvr additive="base">
                                            <p:cTn id="39" dur="500" fill="hold"/>
                                            <p:tgtEl>
                                              <p:spTgt spid="79"/>
                                            </p:tgtEl>
                                            <p:attrNameLst>
                                              <p:attrName>ppt_x</p:attrName>
                                            </p:attrNameLst>
                                          </p:cBhvr>
                                          <p:tavLst>
                                            <p:tav tm="0">
                                              <p:val>
                                                <p:strVal val="0-#ppt_w/2"/>
                                              </p:val>
                                            </p:tav>
                                            <p:tav tm="100000">
                                              <p:val>
                                                <p:strVal val="#ppt_x"/>
                                              </p:val>
                                            </p:tav>
                                          </p:tavLst>
                                        </p:anim>
                                        <p:anim calcmode="lin" valueType="num">
                                          <p:cBhvr additive="base">
                                            <p:cTn id="40" dur="500" fill="hold"/>
                                            <p:tgtEl>
                                              <p:spTgt spid="7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4" name="Am-thanh-ky-dieu-dieu-ky-www_tiengdong_com.wav"/>
                                            </p:tgtEl>
                                          </p:cMediaNode>
                                        </p:audio>
                                      </p:subTnLst>
                                    </p:cTn>
                                  </p:par>
                                </p:childTnLst>
                              </p:cTn>
                            </p:par>
                          </p:childTnLst>
                        </p:cTn>
                      </p:par>
                      <p:par>
                        <p:cTn id="41" fill="hold">
                          <p:stCondLst>
                            <p:cond delay="indefinite"/>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82"/>
                                            </p:tgtEl>
                                            <p:attrNameLst>
                                              <p:attrName>r</p:attrName>
                                            </p:attrNameLst>
                                          </p:cBhvr>
                                        </p:animRot>
                                        <p:animRot by="-240000">
                                          <p:cBhvr>
                                            <p:cTn id="45" dur="200" fill="hold">
                                              <p:stCondLst>
                                                <p:cond delay="200"/>
                                              </p:stCondLst>
                                            </p:cTn>
                                            <p:tgtEl>
                                              <p:spTgt spid="82"/>
                                            </p:tgtEl>
                                            <p:attrNameLst>
                                              <p:attrName>r</p:attrName>
                                            </p:attrNameLst>
                                          </p:cBhvr>
                                        </p:animRot>
                                        <p:animRot by="240000">
                                          <p:cBhvr>
                                            <p:cTn id="46" dur="200" fill="hold">
                                              <p:stCondLst>
                                                <p:cond delay="400"/>
                                              </p:stCondLst>
                                            </p:cTn>
                                            <p:tgtEl>
                                              <p:spTgt spid="82"/>
                                            </p:tgtEl>
                                            <p:attrNameLst>
                                              <p:attrName>r</p:attrName>
                                            </p:attrNameLst>
                                          </p:cBhvr>
                                        </p:animRot>
                                        <p:animRot by="-240000">
                                          <p:cBhvr>
                                            <p:cTn id="47" dur="200" fill="hold">
                                              <p:stCondLst>
                                                <p:cond delay="600"/>
                                              </p:stCondLst>
                                            </p:cTn>
                                            <p:tgtEl>
                                              <p:spTgt spid="82"/>
                                            </p:tgtEl>
                                            <p:attrNameLst>
                                              <p:attrName>r</p:attrName>
                                            </p:attrNameLst>
                                          </p:cBhvr>
                                        </p:animRot>
                                        <p:animRot by="120000">
                                          <p:cBhvr>
                                            <p:cTn id="48" dur="200" fill="hold">
                                              <p:stCondLst>
                                                <p:cond delay="800"/>
                                              </p:stCondLst>
                                            </p:cTn>
                                            <p:tgtEl>
                                              <p:spTgt spid="82"/>
                                            </p:tgtEl>
                                            <p:attrNameLst>
                                              <p:attrName>r</p:attrName>
                                            </p:attrNameLst>
                                          </p:cBhvr>
                                        </p:animRot>
                                      </p:childTnLst>
                                    </p:cTn>
                                  </p:par>
                                  <p:par>
                                    <p:cTn id="49" presetID="32" presetClass="emph" presetSubtype="0" fill="hold" nodeType="withEffect">
                                      <p:stCondLst>
                                        <p:cond delay="0"/>
                                      </p:stCondLst>
                                      <p:childTnLst>
                                        <p:animRot by="120000">
                                          <p:cBhvr>
                                            <p:cTn id="50" dur="100" fill="hold">
                                              <p:stCondLst>
                                                <p:cond delay="0"/>
                                              </p:stCondLst>
                                            </p:cTn>
                                            <p:tgtEl>
                                              <p:spTgt spid="46"/>
                                            </p:tgtEl>
                                            <p:attrNameLst>
                                              <p:attrName>r</p:attrName>
                                            </p:attrNameLst>
                                          </p:cBhvr>
                                        </p:animRot>
                                        <p:animRot by="-240000">
                                          <p:cBhvr>
                                            <p:cTn id="51" dur="200" fill="hold">
                                              <p:stCondLst>
                                                <p:cond delay="200"/>
                                              </p:stCondLst>
                                            </p:cTn>
                                            <p:tgtEl>
                                              <p:spTgt spid="46"/>
                                            </p:tgtEl>
                                            <p:attrNameLst>
                                              <p:attrName>r</p:attrName>
                                            </p:attrNameLst>
                                          </p:cBhvr>
                                        </p:animRot>
                                        <p:animRot by="240000">
                                          <p:cBhvr>
                                            <p:cTn id="52" dur="200" fill="hold">
                                              <p:stCondLst>
                                                <p:cond delay="400"/>
                                              </p:stCondLst>
                                            </p:cTn>
                                            <p:tgtEl>
                                              <p:spTgt spid="46"/>
                                            </p:tgtEl>
                                            <p:attrNameLst>
                                              <p:attrName>r</p:attrName>
                                            </p:attrNameLst>
                                          </p:cBhvr>
                                        </p:animRot>
                                        <p:animRot by="-240000">
                                          <p:cBhvr>
                                            <p:cTn id="53" dur="200" fill="hold">
                                              <p:stCondLst>
                                                <p:cond delay="600"/>
                                              </p:stCondLst>
                                            </p:cTn>
                                            <p:tgtEl>
                                              <p:spTgt spid="46"/>
                                            </p:tgtEl>
                                            <p:attrNameLst>
                                              <p:attrName>r</p:attrName>
                                            </p:attrNameLst>
                                          </p:cBhvr>
                                        </p:animRot>
                                        <p:animRot by="120000">
                                          <p:cBhvr>
                                            <p:cTn id="54" dur="200" fill="hold">
                                              <p:stCondLst>
                                                <p:cond delay="800"/>
                                              </p:stCondLst>
                                            </p:cTn>
                                            <p:tgtEl>
                                              <p:spTgt spid="46"/>
                                            </p:tgtEl>
                                            <p:attrNameLst>
                                              <p:attrName>r</p:attrName>
                                            </p:attrNameLst>
                                          </p:cBhvr>
                                        </p:animRot>
                                      </p:childTnLst>
                                    </p:cTn>
                                  </p:par>
                                </p:childTnLst>
                              </p:cTn>
                            </p:par>
                            <p:par>
                              <p:cTn id="55" fill="hold">
                                <p:stCondLst>
                                  <p:cond delay="1000"/>
                                </p:stCondLst>
                                <p:childTnLst>
                                  <p:par>
                                    <p:cTn id="56" presetID="2" presetClass="entr" presetSubtype="8" fill="hold" grpId="0" nodeType="afterEffect">
                                      <p:stCondLst>
                                        <p:cond delay="0"/>
                                      </p:stCondLst>
                                      <p:childTnLst>
                                        <p:set>
                                          <p:cBhvr>
                                            <p:cTn id="57" dur="1" fill="hold">
                                              <p:stCondLst>
                                                <p:cond delay="0"/>
                                              </p:stCondLst>
                                            </p:cTn>
                                            <p:tgtEl>
                                              <p:spTgt spid="77"/>
                                            </p:tgtEl>
                                            <p:attrNameLst>
                                              <p:attrName>style.visibility</p:attrName>
                                            </p:attrNameLst>
                                          </p:cBhvr>
                                          <p:to>
                                            <p:strVal val="visible"/>
                                          </p:to>
                                        </p:set>
                                        <p:anim calcmode="lin" valueType="num">
                                          <p:cBhvr additive="base">
                                            <p:cTn id="58" dur="500" fill="hold"/>
                                            <p:tgtEl>
                                              <p:spTgt spid="77"/>
                                            </p:tgtEl>
                                            <p:attrNameLst>
                                              <p:attrName>ppt_x</p:attrName>
                                            </p:attrNameLst>
                                          </p:cBhvr>
                                          <p:tavLst>
                                            <p:tav tm="0">
                                              <p:val>
                                                <p:strVal val="0-#ppt_w/2"/>
                                              </p:val>
                                            </p:tav>
                                            <p:tav tm="100000">
                                              <p:val>
                                                <p:strVal val="#ppt_x"/>
                                              </p:val>
                                            </p:tav>
                                          </p:tavLst>
                                        </p:anim>
                                        <p:anim calcmode="lin" valueType="num">
                                          <p:cBhvr additive="base">
                                            <p:cTn id="59" dur="500" fill="hold"/>
                                            <p:tgtEl>
                                              <p:spTgt spid="7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24" name="Am-thanh-ky-dieu-dieu-ky-www_tiengdong_com.wav"/>
                                            </p:tgtEl>
                                          </p:cMediaNode>
                                        </p:audio>
                                      </p:subTnLst>
                                    </p:cTn>
                                  </p:par>
                                </p:childTnLst>
                              </p:cTn>
                            </p:par>
                          </p:childTnLst>
                        </p:cTn>
                      </p:par>
                      <p:par>
                        <p:cTn id="60" fill="hold">
                          <p:stCondLst>
                            <p:cond delay="indefinite"/>
                          </p:stCondLst>
                          <p:childTnLst>
                            <p:par>
                              <p:cTn id="61" fill="hold">
                                <p:stCondLst>
                                  <p:cond delay="0"/>
                                </p:stCondLst>
                                <p:childTnLst>
                                  <p:par>
                                    <p:cTn id="62" presetID="32" presetClass="emph" presetSubtype="0" fill="hold" nodeType="clickEffect">
                                      <p:stCondLst>
                                        <p:cond delay="0"/>
                                      </p:stCondLst>
                                      <p:childTnLst>
                                        <p:animRot by="120000">
                                          <p:cBhvr>
                                            <p:cTn id="63" dur="100" fill="hold">
                                              <p:stCondLst>
                                                <p:cond delay="0"/>
                                              </p:stCondLst>
                                            </p:cTn>
                                            <p:tgtEl>
                                              <p:spTgt spid="82"/>
                                            </p:tgtEl>
                                            <p:attrNameLst>
                                              <p:attrName>r</p:attrName>
                                            </p:attrNameLst>
                                          </p:cBhvr>
                                        </p:animRot>
                                        <p:animRot by="-240000">
                                          <p:cBhvr>
                                            <p:cTn id="64" dur="200" fill="hold">
                                              <p:stCondLst>
                                                <p:cond delay="200"/>
                                              </p:stCondLst>
                                            </p:cTn>
                                            <p:tgtEl>
                                              <p:spTgt spid="82"/>
                                            </p:tgtEl>
                                            <p:attrNameLst>
                                              <p:attrName>r</p:attrName>
                                            </p:attrNameLst>
                                          </p:cBhvr>
                                        </p:animRot>
                                        <p:animRot by="240000">
                                          <p:cBhvr>
                                            <p:cTn id="65" dur="200" fill="hold">
                                              <p:stCondLst>
                                                <p:cond delay="400"/>
                                              </p:stCondLst>
                                            </p:cTn>
                                            <p:tgtEl>
                                              <p:spTgt spid="82"/>
                                            </p:tgtEl>
                                            <p:attrNameLst>
                                              <p:attrName>r</p:attrName>
                                            </p:attrNameLst>
                                          </p:cBhvr>
                                        </p:animRot>
                                        <p:animRot by="-240000">
                                          <p:cBhvr>
                                            <p:cTn id="66" dur="200" fill="hold">
                                              <p:stCondLst>
                                                <p:cond delay="600"/>
                                              </p:stCondLst>
                                            </p:cTn>
                                            <p:tgtEl>
                                              <p:spTgt spid="82"/>
                                            </p:tgtEl>
                                            <p:attrNameLst>
                                              <p:attrName>r</p:attrName>
                                            </p:attrNameLst>
                                          </p:cBhvr>
                                        </p:animRot>
                                        <p:animRot by="120000">
                                          <p:cBhvr>
                                            <p:cTn id="67" dur="200" fill="hold">
                                              <p:stCondLst>
                                                <p:cond delay="800"/>
                                              </p:stCondLst>
                                            </p:cTn>
                                            <p:tgtEl>
                                              <p:spTgt spid="82"/>
                                            </p:tgtEl>
                                            <p:attrNameLst>
                                              <p:attrName>r</p:attrName>
                                            </p:attrNameLst>
                                          </p:cBhvr>
                                        </p:animRot>
                                      </p:childTnLst>
                                    </p:cTn>
                                  </p:par>
                                  <p:par>
                                    <p:cTn id="68" presetID="32" presetClass="emph" presetSubtype="0" fill="hold" nodeType="withEffect">
                                      <p:stCondLst>
                                        <p:cond delay="0"/>
                                      </p:stCondLst>
                                      <p:childTnLst>
                                        <p:animRot by="120000">
                                          <p:cBhvr>
                                            <p:cTn id="69" dur="100" fill="hold">
                                              <p:stCondLst>
                                                <p:cond delay="0"/>
                                              </p:stCondLst>
                                            </p:cTn>
                                            <p:tgtEl>
                                              <p:spTgt spid="66"/>
                                            </p:tgtEl>
                                            <p:attrNameLst>
                                              <p:attrName>r</p:attrName>
                                            </p:attrNameLst>
                                          </p:cBhvr>
                                        </p:animRot>
                                        <p:animRot by="-240000">
                                          <p:cBhvr>
                                            <p:cTn id="70" dur="200" fill="hold">
                                              <p:stCondLst>
                                                <p:cond delay="200"/>
                                              </p:stCondLst>
                                            </p:cTn>
                                            <p:tgtEl>
                                              <p:spTgt spid="66"/>
                                            </p:tgtEl>
                                            <p:attrNameLst>
                                              <p:attrName>r</p:attrName>
                                            </p:attrNameLst>
                                          </p:cBhvr>
                                        </p:animRot>
                                        <p:animRot by="240000">
                                          <p:cBhvr>
                                            <p:cTn id="71" dur="200" fill="hold">
                                              <p:stCondLst>
                                                <p:cond delay="400"/>
                                              </p:stCondLst>
                                            </p:cTn>
                                            <p:tgtEl>
                                              <p:spTgt spid="66"/>
                                            </p:tgtEl>
                                            <p:attrNameLst>
                                              <p:attrName>r</p:attrName>
                                            </p:attrNameLst>
                                          </p:cBhvr>
                                        </p:animRot>
                                        <p:animRot by="-240000">
                                          <p:cBhvr>
                                            <p:cTn id="72" dur="200" fill="hold">
                                              <p:stCondLst>
                                                <p:cond delay="600"/>
                                              </p:stCondLst>
                                            </p:cTn>
                                            <p:tgtEl>
                                              <p:spTgt spid="66"/>
                                            </p:tgtEl>
                                            <p:attrNameLst>
                                              <p:attrName>r</p:attrName>
                                            </p:attrNameLst>
                                          </p:cBhvr>
                                        </p:animRot>
                                        <p:animRot by="120000">
                                          <p:cBhvr>
                                            <p:cTn id="73" dur="200" fill="hold">
                                              <p:stCondLst>
                                                <p:cond delay="800"/>
                                              </p:stCondLst>
                                            </p:cTn>
                                            <p:tgtEl>
                                              <p:spTgt spid="66"/>
                                            </p:tgtEl>
                                            <p:attrNameLst>
                                              <p:attrName>r</p:attrName>
                                            </p:attrNameLst>
                                          </p:cBhvr>
                                        </p:animRot>
                                      </p:childTnLst>
                                    </p:cTn>
                                  </p:par>
                                </p:childTnLst>
                              </p:cTn>
                            </p:par>
                            <p:par>
                              <p:cTn id="74" fill="hold">
                                <p:stCondLst>
                                  <p:cond delay="1000"/>
                                </p:stCondLst>
                                <p:childTnLst>
                                  <p:par>
                                    <p:cTn id="75" presetID="2" presetClass="entr" presetSubtype="2" fill="hold" grpId="0" nodeType="afterEffect">
                                      <p:stCondLst>
                                        <p:cond delay="0"/>
                                      </p:stCondLst>
                                      <p:childTnLst>
                                        <p:set>
                                          <p:cBhvr>
                                            <p:cTn id="76" dur="1" fill="hold">
                                              <p:stCondLst>
                                                <p:cond delay="0"/>
                                              </p:stCondLst>
                                            </p:cTn>
                                            <p:tgtEl>
                                              <p:spTgt spid="78"/>
                                            </p:tgtEl>
                                            <p:attrNameLst>
                                              <p:attrName>style.visibility</p:attrName>
                                            </p:attrNameLst>
                                          </p:cBhvr>
                                          <p:to>
                                            <p:strVal val="visible"/>
                                          </p:to>
                                        </p:set>
                                        <p:anim calcmode="lin" valueType="num">
                                          <p:cBhvr additive="base">
                                            <p:cTn id="77" dur="500" fill="hold"/>
                                            <p:tgtEl>
                                              <p:spTgt spid="78"/>
                                            </p:tgtEl>
                                            <p:attrNameLst>
                                              <p:attrName>ppt_x</p:attrName>
                                            </p:attrNameLst>
                                          </p:cBhvr>
                                          <p:tavLst>
                                            <p:tav tm="0">
                                              <p:val>
                                                <p:strVal val="1+#ppt_w/2"/>
                                              </p:val>
                                            </p:tav>
                                            <p:tav tm="100000">
                                              <p:val>
                                                <p:strVal val="#ppt_x"/>
                                              </p:val>
                                            </p:tav>
                                          </p:tavLst>
                                        </p:anim>
                                        <p:anim calcmode="lin" valueType="num">
                                          <p:cBhvr additive="base">
                                            <p:cTn id="78" dur="500" fill="hold"/>
                                            <p:tgtEl>
                                              <p:spTgt spid="7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4" name="Am-thanh-ky-dieu-dieu-ky-www_tiengdong_com.wav"/>
                                            </p:tgtEl>
                                          </p:cMediaNode>
                                        </p:audio>
                                      </p:subTnLst>
                                    </p:cTn>
                                  </p:par>
                                </p:childTnLst>
                              </p:cTn>
                            </p:par>
                          </p:childTnLst>
                        </p:cTn>
                      </p:par>
                      <p:par>
                        <p:cTn id="79" fill="hold">
                          <p:stCondLst>
                            <p:cond delay="indefinite"/>
                          </p:stCondLst>
                          <p:childTnLst>
                            <p:par>
                              <p:cTn id="80" fill="hold">
                                <p:stCondLst>
                                  <p:cond delay="0"/>
                                </p:stCondLst>
                                <p:childTnLst>
                                  <p:par>
                                    <p:cTn id="81" presetID="32" presetClass="emph" presetSubtype="0" fill="hold" nodeType="clickEffect">
                                      <p:stCondLst>
                                        <p:cond delay="0"/>
                                      </p:stCondLst>
                                      <p:childTnLst>
                                        <p:animRot by="120000">
                                          <p:cBhvr>
                                            <p:cTn id="82" dur="100" fill="hold">
                                              <p:stCondLst>
                                                <p:cond delay="0"/>
                                              </p:stCondLst>
                                            </p:cTn>
                                            <p:tgtEl>
                                              <p:spTgt spid="82"/>
                                            </p:tgtEl>
                                            <p:attrNameLst>
                                              <p:attrName>r</p:attrName>
                                            </p:attrNameLst>
                                          </p:cBhvr>
                                        </p:animRot>
                                        <p:animRot by="-240000">
                                          <p:cBhvr>
                                            <p:cTn id="83" dur="200" fill="hold">
                                              <p:stCondLst>
                                                <p:cond delay="200"/>
                                              </p:stCondLst>
                                            </p:cTn>
                                            <p:tgtEl>
                                              <p:spTgt spid="82"/>
                                            </p:tgtEl>
                                            <p:attrNameLst>
                                              <p:attrName>r</p:attrName>
                                            </p:attrNameLst>
                                          </p:cBhvr>
                                        </p:animRot>
                                        <p:animRot by="240000">
                                          <p:cBhvr>
                                            <p:cTn id="84" dur="200" fill="hold">
                                              <p:stCondLst>
                                                <p:cond delay="400"/>
                                              </p:stCondLst>
                                            </p:cTn>
                                            <p:tgtEl>
                                              <p:spTgt spid="82"/>
                                            </p:tgtEl>
                                            <p:attrNameLst>
                                              <p:attrName>r</p:attrName>
                                            </p:attrNameLst>
                                          </p:cBhvr>
                                        </p:animRot>
                                        <p:animRot by="-240000">
                                          <p:cBhvr>
                                            <p:cTn id="85" dur="200" fill="hold">
                                              <p:stCondLst>
                                                <p:cond delay="600"/>
                                              </p:stCondLst>
                                            </p:cTn>
                                            <p:tgtEl>
                                              <p:spTgt spid="82"/>
                                            </p:tgtEl>
                                            <p:attrNameLst>
                                              <p:attrName>r</p:attrName>
                                            </p:attrNameLst>
                                          </p:cBhvr>
                                        </p:animRot>
                                        <p:animRot by="120000">
                                          <p:cBhvr>
                                            <p:cTn id="86" dur="200" fill="hold">
                                              <p:stCondLst>
                                                <p:cond delay="800"/>
                                              </p:stCondLst>
                                            </p:cTn>
                                            <p:tgtEl>
                                              <p:spTgt spid="82"/>
                                            </p:tgtEl>
                                            <p:attrNameLst>
                                              <p:attrName>r</p:attrName>
                                            </p:attrNameLst>
                                          </p:cBhvr>
                                        </p:animRot>
                                      </p:childTnLst>
                                    </p:cTn>
                                  </p:par>
                                  <p:par>
                                    <p:cTn id="87" presetID="32" presetClass="emph" presetSubtype="0" fill="hold" nodeType="withEffect">
                                      <p:stCondLst>
                                        <p:cond delay="0"/>
                                      </p:stCondLst>
                                      <p:childTnLst>
                                        <p:animRot by="120000">
                                          <p:cBhvr>
                                            <p:cTn id="88" dur="100" fill="hold">
                                              <p:stCondLst>
                                                <p:cond delay="0"/>
                                              </p:stCondLst>
                                            </p:cTn>
                                            <p:tgtEl>
                                              <p:spTgt spid="71"/>
                                            </p:tgtEl>
                                            <p:attrNameLst>
                                              <p:attrName>r</p:attrName>
                                            </p:attrNameLst>
                                          </p:cBhvr>
                                        </p:animRot>
                                        <p:animRot by="-240000">
                                          <p:cBhvr>
                                            <p:cTn id="89" dur="200" fill="hold">
                                              <p:stCondLst>
                                                <p:cond delay="200"/>
                                              </p:stCondLst>
                                            </p:cTn>
                                            <p:tgtEl>
                                              <p:spTgt spid="71"/>
                                            </p:tgtEl>
                                            <p:attrNameLst>
                                              <p:attrName>r</p:attrName>
                                            </p:attrNameLst>
                                          </p:cBhvr>
                                        </p:animRot>
                                        <p:animRot by="240000">
                                          <p:cBhvr>
                                            <p:cTn id="90" dur="200" fill="hold">
                                              <p:stCondLst>
                                                <p:cond delay="400"/>
                                              </p:stCondLst>
                                            </p:cTn>
                                            <p:tgtEl>
                                              <p:spTgt spid="71"/>
                                            </p:tgtEl>
                                            <p:attrNameLst>
                                              <p:attrName>r</p:attrName>
                                            </p:attrNameLst>
                                          </p:cBhvr>
                                        </p:animRot>
                                        <p:animRot by="-240000">
                                          <p:cBhvr>
                                            <p:cTn id="91" dur="200" fill="hold">
                                              <p:stCondLst>
                                                <p:cond delay="600"/>
                                              </p:stCondLst>
                                            </p:cTn>
                                            <p:tgtEl>
                                              <p:spTgt spid="71"/>
                                            </p:tgtEl>
                                            <p:attrNameLst>
                                              <p:attrName>r</p:attrName>
                                            </p:attrNameLst>
                                          </p:cBhvr>
                                        </p:animRot>
                                        <p:animRot by="120000">
                                          <p:cBhvr>
                                            <p:cTn id="92" dur="200" fill="hold">
                                              <p:stCondLst>
                                                <p:cond delay="800"/>
                                              </p:stCondLst>
                                            </p:cTn>
                                            <p:tgtEl>
                                              <p:spTgt spid="71"/>
                                            </p:tgtEl>
                                            <p:attrNameLst>
                                              <p:attrName>r</p:attrName>
                                            </p:attrNameLst>
                                          </p:cBhvr>
                                        </p:animRot>
                                      </p:childTnLst>
                                    </p:cTn>
                                  </p:par>
                                </p:childTnLst>
                              </p:cTn>
                            </p:par>
                            <p:par>
                              <p:cTn id="93" fill="hold">
                                <p:stCondLst>
                                  <p:cond delay="1000"/>
                                </p:stCondLst>
                                <p:childTnLst>
                                  <p:par>
                                    <p:cTn id="94" presetID="2" presetClass="entr" presetSubtype="2" fill="hold" grpId="0" nodeType="afterEffect">
                                      <p:stCondLst>
                                        <p:cond delay="0"/>
                                      </p:stCondLst>
                                      <p:childTnLst>
                                        <p:set>
                                          <p:cBhvr>
                                            <p:cTn id="95" dur="1" fill="hold">
                                              <p:stCondLst>
                                                <p:cond delay="0"/>
                                              </p:stCondLst>
                                            </p:cTn>
                                            <p:tgtEl>
                                              <p:spTgt spid="80"/>
                                            </p:tgtEl>
                                            <p:attrNameLst>
                                              <p:attrName>style.visibility</p:attrName>
                                            </p:attrNameLst>
                                          </p:cBhvr>
                                          <p:to>
                                            <p:strVal val="visible"/>
                                          </p:to>
                                        </p:set>
                                        <p:anim calcmode="lin" valueType="num">
                                          <p:cBhvr additive="base">
                                            <p:cTn id="96" dur="500" fill="hold"/>
                                            <p:tgtEl>
                                              <p:spTgt spid="80"/>
                                            </p:tgtEl>
                                            <p:attrNameLst>
                                              <p:attrName>ppt_x</p:attrName>
                                            </p:attrNameLst>
                                          </p:cBhvr>
                                          <p:tavLst>
                                            <p:tav tm="0">
                                              <p:val>
                                                <p:strVal val="1+#ppt_w/2"/>
                                              </p:val>
                                            </p:tav>
                                            <p:tav tm="100000">
                                              <p:val>
                                                <p:strVal val="#ppt_x"/>
                                              </p:val>
                                            </p:tav>
                                          </p:tavLst>
                                        </p:anim>
                                        <p:anim calcmode="lin" valueType="num">
                                          <p:cBhvr additive="base">
                                            <p:cTn id="97" dur="500" fill="hold"/>
                                            <p:tgtEl>
                                              <p:spTgt spid="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4"/>
                                                </p:cond>
                                              </p:stCondLst>
                                              <p:endCondLst>
                                                <p:cond evt="onStopAudio" delay="0">
                                                  <p:tgtEl>
                                                    <p:sldTgt/>
                                                  </p:tgtEl>
                                                </p:cond>
                                              </p:endCondLst>
                                            </p:cTn>
                                            <p:tgtEl>
                                              <p:sndTgt r:embed="rId24"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9" grpId="0" animBg="1"/>
          <p:bldP spid="80"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674914" y="428171"/>
            <a:ext cx="10450286" cy="1077218"/>
          </a:xfrm>
          <a:prstGeom prst="rect">
            <a:avLst/>
          </a:prstGeom>
          <a:noFill/>
        </p:spPr>
        <p:txBody>
          <a:bodyPr wrap="square" rtlCol="0">
            <a:spAutoFit/>
          </a:bodyPr>
          <a:lstStyle/>
          <a:p>
            <a:r>
              <a:rPr lang="en-US" sz="3200" b="1">
                <a:solidFill>
                  <a:srgbClr val="FF6666"/>
                </a:solidFill>
              </a:rPr>
              <a:t>4. Viết 3 – 4 câu bày tỏ suy nghĩ của em về Liên hoa Thiếu nhi ba nước Việt Nam – Lào – Cam-pu-chia.</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150" r="28498"/>
          <a:stretch/>
        </p:blipFill>
        <p:spPr>
          <a:xfrm>
            <a:off x="4671004" y="1406190"/>
            <a:ext cx="2531445" cy="4484207"/>
          </a:xfrm>
          <a:prstGeom prst="rect">
            <a:avLst/>
          </a:prstGeom>
          <a:effectLst>
            <a:outerShdw blurRad="50800" dist="38100" dir="16200000" rotWithShape="0">
              <a:prstClr val="black">
                <a:alpha val="40000"/>
              </a:prstClr>
            </a:outerShdw>
          </a:effectLst>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49888" r="100000">
                        <a14:foregroundMark x1="63521" y1="26292" x2="64045" y2="31826"/>
                        <a14:foregroundMark x1="93146" y1="88772" x2="85955" y2="93780"/>
                        <a14:foregroundMark x1="60974" y1="24879" x2="60187" y2="28231"/>
                      </a14:backgroundRemoval>
                    </a14:imgEffect>
                  </a14:imgLayer>
                </a14:imgProps>
              </a:ext>
              <a:ext uri="{28A0092B-C50C-407E-A947-70E740481C1C}">
                <a14:useLocalDpi xmlns:a14="http://schemas.microsoft.com/office/drawing/2010/main" val="0"/>
              </a:ext>
            </a:extLst>
          </a:blip>
          <a:srcRect l="49105"/>
          <a:stretch/>
        </p:blipFill>
        <p:spPr>
          <a:xfrm>
            <a:off x="2538747" y="2006529"/>
            <a:ext cx="1801766" cy="3283529"/>
          </a:xfrm>
          <a:prstGeom prst="rect">
            <a:avLst/>
          </a:prstGeom>
          <a:effectLst>
            <a:outerShdw blurRad="50800" dist="38100" dir="16200000" rotWithShape="0">
              <a:prstClr val="black">
                <a:alpha val="40000"/>
              </a:prstClr>
            </a:outerShdw>
          </a:effectLst>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739" r="50430"/>
          <a:stretch/>
        </p:blipFill>
        <p:spPr>
          <a:xfrm>
            <a:off x="7532940" y="1698219"/>
            <a:ext cx="2231164" cy="3669190"/>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1595525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14:presetBounceEnd="38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38000">
                                          <p:cBhvr additive="base">
                                            <p:cTn id="12" dur="500" fill="hold"/>
                                            <p:tgtEl>
                                              <p:spTgt spid="14"/>
                                            </p:tgtEl>
                                            <p:attrNameLst>
                                              <p:attrName>ppt_x</p:attrName>
                                            </p:attrNameLst>
                                          </p:cBhvr>
                                          <p:tavLst>
                                            <p:tav tm="0">
                                              <p:val>
                                                <p:strVal val="0-#ppt_w/2"/>
                                              </p:val>
                                            </p:tav>
                                            <p:tav tm="100000">
                                              <p:val>
                                                <p:strVal val="#ppt_x"/>
                                              </p:val>
                                            </p:tav>
                                          </p:tavLst>
                                        </p:anim>
                                        <p:anim calcmode="lin" valueType="num" p14:bounceEnd="38000">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14:presetBounceEnd="38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38000">
                                          <p:cBhvr additive="base">
                                            <p:cTn id="16" dur="500" fill="hold"/>
                                            <p:tgtEl>
                                              <p:spTgt spid="2"/>
                                            </p:tgtEl>
                                            <p:attrNameLst>
                                              <p:attrName>ppt_x</p:attrName>
                                            </p:attrNameLst>
                                          </p:cBhvr>
                                          <p:tavLst>
                                            <p:tav tm="0">
                                              <p:val>
                                                <p:strVal val="#ppt_x"/>
                                              </p:val>
                                            </p:tav>
                                            <p:tav tm="100000">
                                              <p:val>
                                                <p:strVal val="#ppt_x"/>
                                              </p:val>
                                            </p:tav>
                                          </p:tavLst>
                                        </p:anim>
                                        <p:anim calcmode="lin" valueType="num" p14:bounceEnd="38000">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2" fill="hold" nodeType="withEffect" p14:presetBounceEnd="38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38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38000">
                                          <p:cBhvr additive="base">
                                            <p:cTn id="2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Group 15"/>
          <p:cNvGrpSpPr/>
          <p:nvPr/>
        </p:nvGrpSpPr>
        <p:grpSpPr>
          <a:xfrm>
            <a:off x="0" y="1394041"/>
            <a:ext cx="13026571" cy="1481750"/>
            <a:chOff x="3006435" y="3262181"/>
            <a:chExt cx="8242135" cy="1481750"/>
          </a:xfrm>
        </p:grpSpPr>
        <p:sp>
          <p:nvSpPr>
            <p:cNvPr id="7" name="TextBox 6"/>
            <p:cNvSpPr txBox="1"/>
            <p:nvPr/>
          </p:nvSpPr>
          <p:spPr>
            <a:xfrm>
              <a:off x="3006435" y="3297381"/>
              <a:ext cx="8242135" cy="1446550"/>
            </a:xfrm>
            <a:prstGeom prst="rect">
              <a:avLst/>
            </a:prstGeom>
            <a:noFill/>
          </p:spPr>
          <p:txBody>
            <a:bodyPr wrap="square" rtlCol="0">
              <a:spAutoFit/>
            </a:bodyPr>
            <a:lstStyle/>
            <a:p>
              <a:pPr algn="ctr"/>
              <a:r>
                <a:rPr lang="en-US" sz="88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bài viết</a:t>
              </a:r>
            </a:p>
          </p:txBody>
        </p:sp>
        <p:sp>
          <p:nvSpPr>
            <p:cNvPr id="13" name="TextBox 12"/>
            <p:cNvSpPr txBox="1"/>
            <p:nvPr/>
          </p:nvSpPr>
          <p:spPr>
            <a:xfrm>
              <a:off x="3006435" y="3262181"/>
              <a:ext cx="8242135" cy="144655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88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bài viết </a:t>
              </a:r>
            </a:p>
          </p:txBody>
        </p:sp>
      </p:gr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5150" r="28498"/>
          <a:stretch/>
        </p:blipFill>
        <p:spPr>
          <a:xfrm>
            <a:off x="5166304" y="2408993"/>
            <a:ext cx="2531445" cy="4484207"/>
          </a:xfrm>
          <a:prstGeom prst="rect">
            <a:avLst/>
          </a:prstGeom>
          <a:effectLst>
            <a:outerShdw blurRad="50800" dist="38100" dir="16200000" rotWithShape="0">
              <a:prstClr val="black">
                <a:alpha val="40000"/>
              </a:prstClr>
            </a:outerShdw>
          </a:effectLst>
        </p:spPr>
      </p:pic>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49888" r="100000">
                        <a14:foregroundMark x1="63521" y1="26292" x2="64045" y2="31826"/>
                        <a14:foregroundMark x1="93146" y1="88772" x2="85955" y2="93780"/>
                        <a14:foregroundMark x1="60974" y1="24879" x2="60187" y2="28231"/>
                      </a14:backgroundRemoval>
                    </a14:imgEffect>
                  </a14:imgLayer>
                </a14:imgProps>
              </a:ext>
              <a:ext uri="{28A0092B-C50C-407E-A947-70E740481C1C}">
                <a14:useLocalDpi xmlns:a14="http://schemas.microsoft.com/office/drawing/2010/main" val="0"/>
              </a:ext>
            </a:extLst>
          </a:blip>
          <a:srcRect l="49105"/>
          <a:stretch/>
        </p:blipFill>
        <p:spPr>
          <a:xfrm>
            <a:off x="3034047" y="3009332"/>
            <a:ext cx="1801766" cy="3283529"/>
          </a:xfrm>
          <a:prstGeom prst="rect">
            <a:avLst/>
          </a:prstGeom>
          <a:effectLst>
            <a:outerShdw blurRad="50800" dist="38100" dir="16200000" rotWithShape="0">
              <a:prstClr val="black">
                <a:alpha val="40000"/>
              </a:prstClr>
            </a:outerShdw>
          </a:effectLst>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739" r="50430"/>
          <a:stretch/>
        </p:blipFill>
        <p:spPr>
          <a:xfrm>
            <a:off x="8028240" y="2701022"/>
            <a:ext cx="2231164" cy="3669190"/>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2442543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0554" y="2230230"/>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alpha val="97000"/>
                  </a:schemeClr>
                </a:solidFill>
              </a:rPr>
              <a:t>Tham quan nghiêm túc</a:t>
            </a: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grpSp>
        <p:nvGrpSpPr>
          <p:cNvPr id="10" name="Group 9"/>
          <p:cNvGrpSpPr/>
          <p:nvPr/>
        </p:nvGrpSpPr>
        <p:grpSpPr>
          <a:xfrm>
            <a:off x="-190502" y="299095"/>
            <a:ext cx="13026573" cy="1594906"/>
            <a:chOff x="3006434" y="3272135"/>
            <a:chExt cx="8242136" cy="1594906"/>
          </a:xfrm>
        </p:grpSpPr>
        <p:sp>
          <p:nvSpPr>
            <p:cNvPr id="11" name="TextBox 10"/>
            <p:cNvSpPr txBox="1"/>
            <p:nvPr/>
          </p:nvSpPr>
          <p:spPr>
            <a:xfrm>
              <a:off x="3006435" y="3297381"/>
              <a:ext cx="8242135" cy="1569660"/>
            </a:xfrm>
            <a:prstGeom prst="rect">
              <a:avLst/>
            </a:prstGeom>
            <a:noFill/>
          </p:spPr>
          <p:txBody>
            <a:bodyPr wrap="square" rtlCol="0">
              <a:spAutoFit/>
            </a:bodyPr>
            <a:lstStyle/>
            <a:p>
              <a:pPr algn="ctr"/>
              <a:r>
                <a:rPr lang="en-US" sz="96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Nội qui phòng tranh</a:t>
              </a:r>
            </a:p>
          </p:txBody>
        </p:sp>
        <p:sp>
          <p:nvSpPr>
            <p:cNvPr id="12" name="TextBox 11"/>
            <p:cNvSpPr txBox="1"/>
            <p:nvPr/>
          </p:nvSpPr>
          <p:spPr>
            <a:xfrm>
              <a:off x="3006434" y="3272135"/>
              <a:ext cx="8242135" cy="156966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96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Nội qui phòng tranh</a:t>
              </a:r>
            </a:p>
          </p:txBody>
        </p:sp>
      </p:grpSp>
      <p:sp>
        <p:nvSpPr>
          <p:cNvPr id="13" name="Rounded Rectangle 12"/>
          <p:cNvSpPr/>
          <p:nvPr/>
        </p:nvSpPr>
        <p:spPr>
          <a:xfrm>
            <a:off x="4450772" y="2230230"/>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alpha val="97000"/>
                  </a:schemeClr>
                </a:solidFill>
              </a:rPr>
              <a:t>Chọn đọc </a:t>
            </a:r>
            <a:br>
              <a:rPr lang="en-US" sz="3600" b="1">
                <a:solidFill>
                  <a:schemeClr val="tx1">
                    <a:alpha val="97000"/>
                  </a:schemeClr>
                </a:solidFill>
              </a:rPr>
            </a:br>
            <a:r>
              <a:rPr lang="en-US" sz="3600" b="1">
                <a:solidFill>
                  <a:schemeClr val="tx1">
                    <a:alpha val="97000"/>
                  </a:schemeClr>
                </a:solidFill>
              </a:rPr>
              <a:t>bài viết</a:t>
            </a:r>
          </a:p>
        </p:txBody>
      </p:sp>
      <p:sp>
        <p:nvSpPr>
          <p:cNvPr id="14" name="Rounded Rectangle 13"/>
          <p:cNvSpPr/>
          <p:nvPr/>
        </p:nvSpPr>
        <p:spPr>
          <a:xfrm>
            <a:off x="8620990" y="2230229"/>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alpha val="97000"/>
                  </a:schemeClr>
                </a:solidFill>
              </a:rPr>
              <a:t>Dán sticker </a:t>
            </a:r>
            <a:br>
              <a:rPr lang="en-US" sz="3600" b="1">
                <a:solidFill>
                  <a:schemeClr val="tx1">
                    <a:alpha val="97000"/>
                  </a:schemeClr>
                </a:solidFill>
              </a:rPr>
            </a:br>
            <a:r>
              <a:rPr lang="en-US" sz="3600" b="1">
                <a:solidFill>
                  <a:schemeClr val="tx1">
                    <a:alpha val="97000"/>
                  </a:schemeClr>
                </a:solidFill>
              </a:rPr>
              <a:t>vào bài viết </a:t>
            </a:r>
            <a:br>
              <a:rPr lang="en-US" sz="3600" b="1">
                <a:solidFill>
                  <a:schemeClr val="tx1">
                    <a:alpha val="97000"/>
                  </a:schemeClr>
                </a:solidFill>
              </a:rPr>
            </a:br>
            <a:r>
              <a:rPr lang="en-US" sz="3600" b="1">
                <a:solidFill>
                  <a:schemeClr val="tx1">
                    <a:alpha val="97000"/>
                  </a:schemeClr>
                </a:solidFill>
              </a:rPr>
              <a:t>ấn tượng nhất</a:t>
            </a:r>
          </a:p>
        </p:txBody>
      </p:sp>
    </p:spTree>
    <p:extLst>
      <p:ext uri="{BB962C8B-B14F-4D97-AF65-F5344CB8AC3E}">
        <p14:creationId xmlns:p14="http://schemas.microsoft.com/office/powerpoint/2010/main" val="38286025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450" decel="100000" fill="hold"/>
                                        <p:tgtEl>
                                          <p:spTgt spid="1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ou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2" name="Tiếng ting ting.wav"/>
                                        </p:tgtEl>
                                      </p:cMediaNode>
                                    </p:audio>
                                  </p:subTnLst>
                                </p:cTn>
                              </p:par>
                            </p:childTnLst>
                          </p:cTn>
                        </p:par>
                        <p:par>
                          <p:cTn id="15" fill="hold">
                            <p:stCondLst>
                              <p:cond delay="1000"/>
                            </p:stCondLst>
                            <p:childTnLst>
                              <p:par>
                                <p:cTn id="16" presetID="6" presetClass="entr" presetSubtype="32"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out)">
                                      <p:cBhvr>
                                        <p:cTn id="18"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2" name="Tiếng ting ting.wav"/>
                                        </p:tgtEl>
                                      </p:cMediaNode>
                                    </p:audio>
                                  </p:subTnLst>
                                </p:cTn>
                              </p:par>
                            </p:childTnLst>
                          </p:cTn>
                        </p:par>
                        <p:par>
                          <p:cTn id="19" fill="hold">
                            <p:stCondLst>
                              <p:cond delay="1500"/>
                            </p:stCondLst>
                            <p:childTnLst>
                              <p:par>
                                <p:cTn id="20" presetID="6" presetClass="entr" presetSubtype="32"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out)">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995" y="1029369"/>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grpSp>
        <p:nvGrpSpPr>
          <p:cNvPr id="10" name="Group 9"/>
          <p:cNvGrpSpPr/>
          <p:nvPr/>
        </p:nvGrpSpPr>
        <p:grpSpPr>
          <a:xfrm>
            <a:off x="-167090" y="-170960"/>
            <a:ext cx="13060311" cy="1200330"/>
            <a:chOff x="2985087" y="3297380"/>
            <a:chExt cx="8263483" cy="1200330"/>
          </a:xfrm>
        </p:grpSpPr>
        <p:sp>
          <p:nvSpPr>
            <p:cNvPr id="11" name="TextBox 10"/>
            <p:cNvSpPr txBox="1"/>
            <p:nvPr/>
          </p:nvSpPr>
          <p:spPr>
            <a:xfrm>
              <a:off x="3006435" y="3297381"/>
              <a:ext cx="8242135" cy="1200329"/>
            </a:xfrm>
            <a:prstGeom prst="rect">
              <a:avLst/>
            </a:prstGeom>
            <a:noFill/>
          </p:spPr>
          <p:txBody>
            <a:bodyPr wrap="square" rtlCol="0">
              <a:spAutoFit/>
            </a:bodyPr>
            <a:lstStyle/>
            <a:p>
              <a:pPr algn="ctr"/>
              <a:r>
                <a:rPr lang="en-US" sz="72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Phòng tranh của em</a:t>
              </a:r>
            </a:p>
          </p:txBody>
        </p:sp>
        <p:sp>
          <p:nvSpPr>
            <p:cNvPr id="12" name="TextBox 11"/>
            <p:cNvSpPr txBox="1"/>
            <p:nvPr/>
          </p:nvSpPr>
          <p:spPr>
            <a:xfrm>
              <a:off x="2985087" y="3297380"/>
              <a:ext cx="8242135" cy="1200329"/>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72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Phòng tranh của em</a:t>
              </a:r>
            </a:p>
          </p:txBody>
        </p:sp>
      </p:grpSp>
      <p:sp>
        <p:nvSpPr>
          <p:cNvPr id="13" name="Rounded Rectangle 12"/>
          <p:cNvSpPr/>
          <p:nvPr/>
        </p:nvSpPr>
        <p:spPr>
          <a:xfrm>
            <a:off x="4450772" y="1029367"/>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sp>
        <p:nvSpPr>
          <p:cNvPr id="14" name="Rounded Rectangle 13"/>
          <p:cNvSpPr/>
          <p:nvPr/>
        </p:nvSpPr>
        <p:spPr>
          <a:xfrm>
            <a:off x="8468508" y="1029367"/>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sp>
        <p:nvSpPr>
          <p:cNvPr id="15" name="Rounded Rectangle 14"/>
          <p:cNvSpPr/>
          <p:nvPr/>
        </p:nvSpPr>
        <p:spPr>
          <a:xfrm>
            <a:off x="309995" y="3543584"/>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sp>
        <p:nvSpPr>
          <p:cNvPr id="16" name="Rounded Rectangle 15"/>
          <p:cNvSpPr/>
          <p:nvPr/>
        </p:nvSpPr>
        <p:spPr>
          <a:xfrm>
            <a:off x="4450772" y="3543582"/>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sp>
        <p:nvSpPr>
          <p:cNvPr id="17" name="Rounded Rectangle 16"/>
          <p:cNvSpPr/>
          <p:nvPr/>
        </p:nvSpPr>
        <p:spPr>
          <a:xfrm>
            <a:off x="8468508" y="3543582"/>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spTree>
    <p:extLst>
      <p:ext uri="{BB962C8B-B14F-4D97-AF65-F5344CB8AC3E}">
        <p14:creationId xmlns:p14="http://schemas.microsoft.com/office/powerpoint/2010/main" val="984351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60879" y="2705769"/>
            <a:ext cx="7026071" cy="253298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grpSp>
        <p:nvGrpSpPr>
          <p:cNvPr id="10" name="Group 9"/>
          <p:cNvGrpSpPr/>
          <p:nvPr/>
        </p:nvGrpSpPr>
        <p:grpSpPr>
          <a:xfrm>
            <a:off x="-417285" y="505494"/>
            <a:ext cx="13026570" cy="2123659"/>
            <a:chOff x="3006435" y="3297380"/>
            <a:chExt cx="8242135" cy="2123659"/>
          </a:xfrm>
        </p:grpSpPr>
        <p:sp>
          <p:nvSpPr>
            <p:cNvPr id="11" name="TextBox 10"/>
            <p:cNvSpPr txBox="1"/>
            <p:nvPr/>
          </p:nvSpPr>
          <p:spPr>
            <a:xfrm>
              <a:off x="3006435" y="3297381"/>
              <a:ext cx="8242135" cy="2123658"/>
            </a:xfrm>
            <a:prstGeom prst="rect">
              <a:avLst/>
            </a:prstGeom>
            <a:noFill/>
          </p:spPr>
          <p:txBody>
            <a:bodyPr wrap="square" rtlCol="0">
              <a:spAutoFit/>
            </a:bodyPr>
            <a:lstStyle/>
            <a:p>
              <a:pPr algn="ctr"/>
              <a:r>
                <a:rPr lang="en-US" sz="66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Giải thưởng </a:t>
              </a:r>
              <a:br>
                <a:rPr lang="en-US" sz="66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br>
              <a:r>
                <a:rPr lang="en-US" sz="66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“Bài viết ấn tượng nhất” thuộc về:</a:t>
              </a:r>
            </a:p>
          </p:txBody>
        </p:sp>
        <p:sp>
          <p:nvSpPr>
            <p:cNvPr id="12" name="TextBox 11"/>
            <p:cNvSpPr txBox="1"/>
            <p:nvPr/>
          </p:nvSpPr>
          <p:spPr>
            <a:xfrm>
              <a:off x="3006435" y="3297380"/>
              <a:ext cx="8242135" cy="212365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6600" b="1">
                  <a:ln>
                    <a:solidFill>
                      <a:sysClr val="windowText" lastClr="000000"/>
                    </a:solidFill>
                  </a:ln>
                  <a:solidFill>
                    <a:srgbClr val="FFC00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Giải thưởng </a:t>
              </a:r>
              <a:br>
                <a:rPr lang="en-US" sz="6600" b="1">
                  <a:ln>
                    <a:solidFill>
                      <a:sysClr val="windowText" lastClr="000000"/>
                    </a:solidFill>
                  </a:ln>
                  <a:solidFill>
                    <a:srgbClr val="FFC00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br>
              <a:r>
                <a:rPr lang="en-US" sz="6600" b="1">
                  <a:ln>
                    <a:solidFill>
                      <a:sysClr val="windowText" lastClr="000000"/>
                    </a:solidFill>
                  </a:ln>
                  <a:solidFill>
                    <a:srgbClr val="FFC00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“Bài viết ấn tượng nhất” thuộc về: </a:t>
              </a:r>
            </a:p>
          </p:txBody>
        </p:sp>
      </p:grpSp>
    </p:spTree>
    <p:controls>
      <mc:AlternateContent xmlns:mc="http://schemas.openxmlformats.org/markup-compatibility/2006">
        <mc:Choice xmlns:v="urn:schemas-microsoft-com:vml" Requires="v">
          <p:control spid="1026" name="TextBox1" r:id="rId2" imgW="6426360" imgH="1015920"/>
        </mc:Choice>
        <mc:Fallback>
          <p:control name="TextBox1" r:id="rId2" imgW="6426360" imgH="1015920">
            <p:pic>
              <p:nvPicPr>
                <p:cNvPr id="3" name="TextBox1"/>
                <p:cNvPicPr>
                  <a:picLocks/>
                </p:cNvPicPr>
                <p:nvPr/>
              </p:nvPicPr>
              <p:blipFill>
                <a:blip r:embed="rId6"/>
                <a:stretch>
                  <a:fillRect/>
                </a:stretch>
              </p:blipFill>
              <p:spPr>
                <a:xfrm>
                  <a:off x="3162401" y="3462964"/>
                  <a:ext cx="6423025" cy="1018590"/>
                </a:xfrm>
                <a:prstGeom prst="rect">
                  <a:avLst/>
                </a:prstGeom>
              </p:spPr>
            </p:pic>
          </p:control>
        </mc:Fallback>
      </mc:AlternateContent>
    </p:controls>
    <p:extLst>
      <p:ext uri="{BB962C8B-B14F-4D97-AF65-F5344CB8AC3E}">
        <p14:creationId xmlns:p14="http://schemas.microsoft.com/office/powerpoint/2010/main" val="27068937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3287486" y="869659"/>
            <a:ext cx="5181600" cy="707886"/>
            <a:chOff x="3006436" y="997527"/>
            <a:chExt cx="5181600" cy="707886"/>
          </a:xfrm>
        </p:grpSpPr>
        <p:sp>
          <p:nvSpPr>
            <p:cNvPr id="5" name="TextBox 4"/>
            <p:cNvSpPr txBox="1"/>
            <p:nvPr/>
          </p:nvSpPr>
          <p:spPr>
            <a:xfrm>
              <a:off x="3006436" y="997527"/>
              <a:ext cx="5181600" cy="707886"/>
            </a:xfrm>
            <a:prstGeom prst="rect">
              <a:avLst/>
            </a:prstGeom>
            <a:noFill/>
          </p:spPr>
          <p:txBody>
            <a:bodyPr wrap="square" rtlCol="0">
              <a:spAutoFit/>
            </a:bodyPr>
            <a:lstStyle/>
            <a:p>
              <a:pPr algn="ctr"/>
              <a:r>
                <a:rPr lang="en-US" sz="4000" b="1">
                  <a:ln w="254000">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t>Tiếng Việt</a:t>
              </a:r>
            </a:p>
          </p:txBody>
        </p:sp>
        <p:sp>
          <p:nvSpPr>
            <p:cNvPr id="9" name="TextBox 8"/>
            <p:cNvSpPr txBox="1"/>
            <p:nvPr/>
          </p:nvSpPr>
          <p:spPr>
            <a:xfrm>
              <a:off x="3006436" y="997527"/>
              <a:ext cx="5181600" cy="707886"/>
            </a:xfrm>
            <a:prstGeom prst="rect">
              <a:avLst/>
            </a:prstGeom>
            <a:noFill/>
          </p:spPr>
          <p:txBody>
            <a:bodyPr wrap="square" rtlCol="0">
              <a:spAutoFit/>
            </a:bodyPr>
            <a:lstStyle/>
            <a:p>
              <a:pPr algn="ctr"/>
              <a:r>
                <a:rPr lang="en-US" sz="4000" b="1">
                  <a:ln>
                    <a:solidFill>
                      <a:sysClr val="windowText" lastClr="000000"/>
                    </a:solidFill>
                  </a:ln>
                  <a:solidFill>
                    <a:srgbClr val="FFCF96"/>
                  </a:solidFill>
                  <a:effectLst>
                    <a:outerShdw blurRad="38100" dist="38100" dir="2700000" algn="tl">
                      <a:srgbClr val="000000">
                        <a:alpha val="43137"/>
                      </a:srgbClr>
                    </a:outerShdw>
                  </a:effectLst>
                  <a:latin typeface="#9Slide05 SVNClementine" panose="020F0502020204030203" pitchFamily="34" charset="0"/>
                </a:rPr>
                <a:t>Tiếng Việt</a:t>
              </a:r>
            </a:p>
          </p:txBody>
        </p:sp>
      </p:grpSp>
      <p:grpSp>
        <p:nvGrpSpPr>
          <p:cNvPr id="12" name="Group 11"/>
          <p:cNvGrpSpPr/>
          <p:nvPr/>
        </p:nvGrpSpPr>
        <p:grpSpPr>
          <a:xfrm>
            <a:off x="-786740" y="1686160"/>
            <a:ext cx="5181600" cy="707887"/>
            <a:chOff x="-698665" y="1701736"/>
            <a:chExt cx="5181600" cy="707887"/>
          </a:xfrm>
        </p:grpSpPr>
        <p:sp>
          <p:nvSpPr>
            <p:cNvPr id="6" name="TextBox 5"/>
            <p:cNvSpPr txBox="1"/>
            <p:nvPr/>
          </p:nvSpPr>
          <p:spPr>
            <a:xfrm>
              <a:off x="-698665" y="1701737"/>
              <a:ext cx="5181600" cy="707886"/>
            </a:xfrm>
            <a:prstGeom prst="rect">
              <a:avLst/>
            </a:prstGeom>
            <a:noFill/>
          </p:spPr>
          <p:txBody>
            <a:bodyPr wrap="square" rtlCol="0">
              <a:spAutoFit/>
            </a:bodyPr>
            <a:lstStyle/>
            <a:p>
              <a:pPr algn="ctr"/>
              <a:r>
                <a:rPr lang="en-US" sz="4000" b="1">
                  <a:ln w="254000">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rPr>
                <a:t>Chủ đề</a:t>
              </a:r>
            </a:p>
          </p:txBody>
        </p:sp>
        <p:sp>
          <p:nvSpPr>
            <p:cNvPr id="11" name="TextBox 10"/>
            <p:cNvSpPr txBox="1"/>
            <p:nvPr/>
          </p:nvSpPr>
          <p:spPr>
            <a:xfrm>
              <a:off x="-698665" y="1701736"/>
              <a:ext cx="5181600" cy="707886"/>
            </a:xfrm>
            <a:prstGeom prst="rect">
              <a:avLst/>
            </a:prstGeom>
            <a:noFill/>
          </p:spPr>
          <p:txBody>
            <a:bodyPr wrap="square" rtlCol="0">
              <a:spAutoFit/>
            </a:bodyPr>
            <a:lstStyle/>
            <a:p>
              <a:pPr algn="ctr"/>
              <a:r>
                <a:rPr lang="en-US" sz="4000" b="1">
                  <a:ln>
                    <a:solidFill>
                      <a:sysClr val="windowText" lastClr="000000"/>
                    </a:solidFill>
                  </a:ln>
                  <a:solidFill>
                    <a:srgbClr val="FF6666"/>
                  </a:solidFill>
                  <a:effectLst>
                    <a:outerShdw blurRad="38100" dist="38100" dir="2700000" algn="tl">
                      <a:srgbClr val="000000">
                        <a:alpha val="43137"/>
                      </a:srgbClr>
                    </a:outerShdw>
                  </a:effectLst>
                  <a:latin typeface="UTM Mother" panose="02040603050506020204" pitchFamily="18" charset="0"/>
                </a:rPr>
                <a:t>Chủ đề </a:t>
              </a:r>
            </a:p>
          </p:txBody>
        </p:sp>
      </p:grpSp>
      <p:grpSp>
        <p:nvGrpSpPr>
          <p:cNvPr id="16" name="Group 15"/>
          <p:cNvGrpSpPr/>
          <p:nvPr/>
        </p:nvGrpSpPr>
        <p:grpSpPr>
          <a:xfrm>
            <a:off x="0" y="2040103"/>
            <a:ext cx="13026571" cy="1218117"/>
            <a:chOff x="3006435" y="3279593"/>
            <a:chExt cx="8242135" cy="1218117"/>
          </a:xfrm>
        </p:grpSpPr>
        <p:sp>
          <p:nvSpPr>
            <p:cNvPr id="7" name="TextBox 6"/>
            <p:cNvSpPr txBox="1"/>
            <p:nvPr/>
          </p:nvSpPr>
          <p:spPr>
            <a:xfrm>
              <a:off x="3006435" y="3297381"/>
              <a:ext cx="8242135" cy="1200329"/>
            </a:xfrm>
            <a:prstGeom prst="rect">
              <a:avLst/>
            </a:prstGeom>
            <a:noFill/>
          </p:spPr>
          <p:txBody>
            <a:bodyPr wrap="square" rtlCol="0">
              <a:spAutoFit/>
            </a:bodyPr>
            <a:lstStyle/>
            <a:p>
              <a:pPr algn="ctr"/>
              <a:r>
                <a:rPr lang="en-US" sz="72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VÒNG TAY THÂN ÁI</a:t>
              </a:r>
            </a:p>
          </p:txBody>
        </p:sp>
        <p:sp>
          <p:nvSpPr>
            <p:cNvPr id="13" name="TextBox 12"/>
            <p:cNvSpPr txBox="1"/>
            <p:nvPr/>
          </p:nvSpPr>
          <p:spPr>
            <a:xfrm>
              <a:off x="3006435" y="3279593"/>
              <a:ext cx="8242135" cy="1200329"/>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72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VÒNG TAY THÂN ÁI</a:t>
              </a:r>
            </a:p>
          </p:txBody>
        </p:sp>
      </p:grpSp>
      <p:sp>
        <p:nvSpPr>
          <p:cNvPr id="14" name="TextBox 13"/>
          <p:cNvSpPr txBox="1"/>
          <p:nvPr/>
        </p:nvSpPr>
        <p:spPr>
          <a:xfrm>
            <a:off x="1804060" y="20874"/>
            <a:ext cx="8583881" cy="830997"/>
          </a:xfrm>
          <a:prstGeom prst="rect">
            <a:avLst/>
          </a:prstGeom>
          <a:noFill/>
        </p:spPr>
        <p:txBody>
          <a:bodyPr wrap="square" rtlCol="0">
            <a:spAutoFit/>
          </a:bodyPr>
          <a:lstStyle/>
          <a:p>
            <a:pPr algn="ctr"/>
            <a:r>
              <a:rPr lang="en-US" sz="4800">
                <a:latin typeface="UTM Duepuntozero" panose="02040603050506020204" pitchFamily="18" charset="0"/>
              </a:rPr>
              <a:t>Thứ … ngày … tháng … năm …</a:t>
            </a:r>
          </a:p>
        </p:txBody>
      </p:sp>
      <p:grpSp>
        <p:nvGrpSpPr>
          <p:cNvPr id="2" name="Group 1"/>
          <p:cNvGrpSpPr/>
          <p:nvPr/>
        </p:nvGrpSpPr>
        <p:grpSpPr>
          <a:xfrm>
            <a:off x="-324264" y="3258616"/>
            <a:ext cx="5181600" cy="1033451"/>
            <a:chOff x="-27710" y="3787818"/>
            <a:chExt cx="5181600" cy="1033451"/>
          </a:xfrm>
        </p:grpSpPr>
        <p:sp>
          <p:nvSpPr>
            <p:cNvPr id="18" name="TextBox 17"/>
            <p:cNvSpPr txBox="1"/>
            <p:nvPr/>
          </p:nvSpPr>
          <p:spPr>
            <a:xfrm>
              <a:off x="-27710" y="3787818"/>
              <a:ext cx="5181600" cy="1015663"/>
            </a:xfrm>
            <a:prstGeom prst="rect">
              <a:avLst/>
            </a:prstGeom>
            <a:noFill/>
          </p:spPr>
          <p:txBody>
            <a:bodyPr wrap="square" rtlCol="0">
              <a:spAutoFit/>
            </a:bodyPr>
            <a:lstStyle/>
            <a:p>
              <a:pPr algn="ctr"/>
              <a:r>
                <a:rPr lang="en-US" sz="6000" b="1">
                  <a:ln w="127000">
                    <a:solidFill>
                      <a:schemeClr val="bg1"/>
                    </a:solidFill>
                  </a:ln>
                  <a:solidFill>
                    <a:schemeClr val="bg1"/>
                  </a:solidFill>
                  <a:effectLst>
                    <a:outerShdw blurRad="38100" dist="38100" dir="2700000" algn="tl">
                      <a:srgbClr val="000000">
                        <a:alpha val="43137"/>
                      </a:srgbClr>
                    </a:outerShdw>
                  </a:effectLst>
                  <a:latin typeface="SVN-Apple" panose="02040603050506020204" pitchFamily="18" charset="0"/>
                </a:rPr>
                <a:t>Bài 5 – Tiết 3</a:t>
              </a:r>
            </a:p>
          </p:txBody>
        </p:sp>
        <p:sp>
          <p:nvSpPr>
            <p:cNvPr id="19" name="TextBox 18"/>
            <p:cNvSpPr txBox="1"/>
            <p:nvPr/>
          </p:nvSpPr>
          <p:spPr>
            <a:xfrm>
              <a:off x="-27710" y="3805606"/>
              <a:ext cx="5181600" cy="1015663"/>
            </a:xfrm>
            <a:prstGeom prst="rect">
              <a:avLst/>
            </a:prstGeom>
            <a:noFill/>
          </p:spPr>
          <p:txBody>
            <a:bodyPr wrap="square" rtlCol="0">
              <a:spAutoFit/>
            </a:bodyPr>
            <a:lstStyle/>
            <a:p>
              <a:pPr algn="ctr"/>
              <a:r>
                <a:rPr lang="en-US" sz="6000" b="1">
                  <a:ln>
                    <a:solidFill>
                      <a:sysClr val="windowText" lastClr="000000"/>
                    </a:solidFill>
                  </a:ln>
                  <a:solidFill>
                    <a:srgbClr val="A0E1E3"/>
                  </a:solidFill>
                  <a:effectLst>
                    <a:outerShdw blurRad="38100" dist="38100" dir="2700000" algn="tl">
                      <a:srgbClr val="000000">
                        <a:alpha val="43137"/>
                      </a:srgbClr>
                    </a:outerShdw>
                  </a:effectLst>
                  <a:latin typeface="SVN-Apple" panose="02040603050506020204" pitchFamily="18" charset="0"/>
                </a:rPr>
                <a:t>Bài 5 – Tiết 3</a:t>
              </a:r>
            </a:p>
          </p:txBody>
        </p:sp>
      </p:grpSp>
      <p:grpSp>
        <p:nvGrpSpPr>
          <p:cNvPr id="3" name="Group 2"/>
          <p:cNvGrpSpPr/>
          <p:nvPr/>
        </p:nvGrpSpPr>
        <p:grpSpPr>
          <a:xfrm>
            <a:off x="1002640" y="4372699"/>
            <a:ext cx="10186721" cy="1446550"/>
            <a:chOff x="2951013" y="4936796"/>
            <a:chExt cx="7658929" cy="1446550"/>
          </a:xfrm>
        </p:grpSpPr>
        <p:sp>
          <p:nvSpPr>
            <p:cNvPr id="15" name="TextBox 14"/>
            <p:cNvSpPr txBox="1"/>
            <p:nvPr/>
          </p:nvSpPr>
          <p:spPr>
            <a:xfrm>
              <a:off x="2951013" y="4936796"/>
              <a:ext cx="7658929" cy="1446550"/>
            </a:xfrm>
            <a:prstGeom prst="rect">
              <a:avLst/>
            </a:prstGeom>
            <a:noFill/>
          </p:spPr>
          <p:txBody>
            <a:bodyPr wrap="square" rtlCol="0">
              <a:spAutoFit/>
            </a:bodyPr>
            <a:lstStyle>
              <a:defPPr>
                <a:defRPr lang="en-US"/>
              </a:defPPr>
              <a:lvl1pPr algn="ctr">
                <a:defRPr sz="6000">
                  <a:ln w="127000">
                    <a:solidFill>
                      <a:schemeClr val="bg1"/>
                    </a:solidFill>
                  </a:ln>
                  <a:solidFill>
                    <a:schemeClr val="bg1"/>
                  </a:solidFill>
                  <a:latin typeface="SVN-Apple" panose="02040603050506020204" pitchFamily="18" charset="0"/>
                </a:defRPr>
              </a:lvl1pPr>
            </a:lstStyle>
            <a:p>
              <a:r>
                <a:rPr lang="en-US" sz="8800" b="1">
                  <a:ln w="263525">
                    <a:solidFill>
                      <a:schemeClr val="bg1"/>
                    </a:solidFill>
                  </a:ln>
                  <a:effectLst>
                    <a:outerShdw blurRad="38100" dist="38100" dir="2700000" algn="tl">
                      <a:srgbClr val="000000">
                        <a:alpha val="43137"/>
                      </a:srgbClr>
                    </a:outerShdw>
                  </a:effectLst>
                </a:rPr>
                <a:t>Mở rộng vốn từ Kết nối</a:t>
              </a:r>
            </a:p>
          </p:txBody>
        </p:sp>
        <p:sp>
          <p:nvSpPr>
            <p:cNvPr id="20" name="TextBox 19"/>
            <p:cNvSpPr txBox="1"/>
            <p:nvPr/>
          </p:nvSpPr>
          <p:spPr>
            <a:xfrm>
              <a:off x="3258782" y="4936796"/>
              <a:ext cx="7043390" cy="1446550"/>
            </a:xfrm>
            <a:prstGeom prst="rect">
              <a:avLst/>
            </a:prstGeom>
            <a:noFill/>
          </p:spPr>
          <p:txBody>
            <a:bodyPr wrap="square" rtlCol="0">
              <a:spAutoFit/>
            </a:bodyPr>
            <a:lstStyle>
              <a:defPPr>
                <a:defRPr lang="en-US"/>
              </a:defPPr>
              <a:lvl1pPr algn="ctr">
                <a:defRPr sz="6000">
                  <a:latin typeface="SVN-Apple" panose="02040603050506020204" pitchFamily="18" charset="0"/>
                </a:defRPr>
              </a:lvl1pPr>
            </a:lstStyle>
            <a:p>
              <a:r>
                <a:rPr lang="en-US" sz="8800" b="1">
                  <a:ln>
                    <a:solidFill>
                      <a:schemeClr val="tx1"/>
                    </a:solidFill>
                  </a:ln>
                  <a:solidFill>
                    <a:srgbClr val="FFC000"/>
                  </a:solidFill>
                  <a:effectLst>
                    <a:innerShdw blurRad="63500" dist="50800" dir="5400000">
                      <a:prstClr val="black">
                        <a:alpha val="50000"/>
                      </a:prstClr>
                    </a:innerShdw>
                  </a:effectLst>
                </a:rPr>
                <a:t>Mở rộng vốn từ Kết nối</a:t>
              </a:r>
            </a:p>
          </p:txBody>
        </p:sp>
      </p:grpSp>
    </p:spTree>
    <p:extLst>
      <p:ext uri="{BB962C8B-B14F-4D97-AF65-F5344CB8AC3E}">
        <p14:creationId xmlns:p14="http://schemas.microsoft.com/office/powerpoint/2010/main" val="3215890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10" name="Group 9"/>
          <p:cNvGrpSpPr/>
          <p:nvPr/>
        </p:nvGrpSpPr>
        <p:grpSpPr>
          <a:xfrm>
            <a:off x="3379195" y="403440"/>
            <a:ext cx="5433610" cy="769441"/>
            <a:chOff x="3006435" y="3297381"/>
            <a:chExt cx="8242135" cy="769441"/>
          </a:xfrm>
        </p:grpSpPr>
        <p:sp>
          <p:nvSpPr>
            <p:cNvPr id="11" name="TextBox 10"/>
            <p:cNvSpPr txBox="1"/>
            <p:nvPr/>
          </p:nvSpPr>
          <p:spPr>
            <a:xfrm>
              <a:off x="3006435" y="3297381"/>
              <a:ext cx="8242135" cy="769441"/>
            </a:xfrm>
            <a:prstGeom prst="rect">
              <a:avLst/>
            </a:prstGeom>
            <a:noFill/>
          </p:spPr>
          <p:txBody>
            <a:bodyPr wrap="square" rtlCol="0">
              <a:spAutoFit/>
            </a:bodyPr>
            <a:lstStyle/>
            <a:p>
              <a:pPr algn="ctr"/>
              <a:r>
                <a:rPr lang="en-US" sz="4400" b="1">
                  <a:ln w="254000">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ea typeface="LNTH-LuoLuoNotangYuanTi 1" pitchFamily="2" charset="-128"/>
                  <a:cs typeface="LNTH-LuoLuoNotangYuanTi 1" pitchFamily="2" charset="-128"/>
                </a:rPr>
                <a:t>Bài viết gợi ý</a:t>
              </a:r>
            </a:p>
          </p:txBody>
        </p:sp>
        <p:sp>
          <p:nvSpPr>
            <p:cNvPr id="12" name="TextBox 11"/>
            <p:cNvSpPr txBox="1"/>
            <p:nvPr/>
          </p:nvSpPr>
          <p:spPr>
            <a:xfrm>
              <a:off x="3006435" y="3297381"/>
              <a:ext cx="8242135" cy="769441"/>
            </a:xfrm>
            <a:prstGeom prst="rect">
              <a:avLst/>
            </a:prstGeom>
            <a:noFill/>
          </p:spPr>
          <p:txBody>
            <a:bodyPr wrap="square" rtlCol="0">
              <a:spAutoFit/>
            </a:bodyPr>
            <a:lstStyle/>
            <a:p>
              <a:pPr algn="ctr"/>
              <a:r>
                <a:rPr lang="en-US" sz="4400" b="1">
                  <a:ln>
                    <a:solidFill>
                      <a:sysClr val="windowText" lastClr="000000"/>
                    </a:solidFill>
                  </a:ln>
                  <a:solidFill>
                    <a:srgbClr val="39EB57"/>
                  </a:solidFill>
                  <a:effectLst>
                    <a:outerShdw blurRad="38100" dist="38100" dir="2700000" algn="tl">
                      <a:srgbClr val="000000">
                        <a:alpha val="43137"/>
                      </a:srgbClr>
                    </a:outerShdw>
                  </a:effectLst>
                  <a:latin typeface="UTM Mother" panose="02040603050506020204" pitchFamily="18" charset="0"/>
                  <a:ea typeface="LNTH-LuoLuoNotangYuanTi 1" pitchFamily="2" charset="-128"/>
                  <a:cs typeface="LNTH-LuoLuoNotangYuanTi 1" pitchFamily="2" charset="-128"/>
                </a:rPr>
                <a:t>Bài viết gợi ý</a:t>
              </a:r>
            </a:p>
          </p:txBody>
        </p:sp>
      </p:grpSp>
      <p:grpSp>
        <p:nvGrpSpPr>
          <p:cNvPr id="14" name="Group 13"/>
          <p:cNvGrpSpPr/>
          <p:nvPr/>
        </p:nvGrpSpPr>
        <p:grpSpPr>
          <a:xfrm>
            <a:off x="561975" y="1409266"/>
            <a:ext cx="11068050" cy="4210484"/>
            <a:chOff x="561975" y="1409266"/>
            <a:chExt cx="11068050" cy="4210484"/>
          </a:xfrm>
        </p:grpSpPr>
        <p:grpSp>
          <p:nvGrpSpPr>
            <p:cNvPr id="3" name="Group 2"/>
            <p:cNvGrpSpPr/>
            <p:nvPr/>
          </p:nvGrpSpPr>
          <p:grpSpPr>
            <a:xfrm>
              <a:off x="561975" y="1409266"/>
              <a:ext cx="11068050" cy="4210484"/>
              <a:chOff x="-2406686" y="-573694"/>
              <a:chExt cx="11068050" cy="4091572"/>
            </a:xfrm>
          </p:grpSpPr>
          <p:sp>
            <p:nvSpPr>
              <p:cNvPr id="2" name="Round Diagonal Corner Rectangle 1"/>
              <p:cNvSpPr/>
              <p:nvPr/>
            </p:nvSpPr>
            <p:spPr>
              <a:xfrm>
                <a:off x="-2406686" y="-573694"/>
                <a:ext cx="11068050" cy="4091572"/>
              </a:xfrm>
              <a:prstGeom prst="round2DiagRect">
                <a:avLst/>
              </a:prstGeom>
              <a:solidFill>
                <a:srgbClr val="FFAC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2133600" y="-342900"/>
                <a:ext cx="10477500" cy="3581400"/>
              </a:xfrm>
              <a:prstGeom prst="round2Diag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p:cNvSpPr txBox="1"/>
            <p:nvPr/>
          </p:nvSpPr>
          <p:spPr>
            <a:xfrm>
              <a:off x="835061" y="2028616"/>
              <a:ext cx="10450286" cy="2800767"/>
            </a:xfrm>
            <a:prstGeom prst="rect">
              <a:avLst/>
            </a:prstGeom>
            <a:noFill/>
          </p:spPr>
          <p:txBody>
            <a:bodyPr wrap="square" rtlCol="0">
              <a:spAutoFit/>
            </a:bodyPr>
            <a:lstStyle/>
            <a:p>
              <a:pPr indent="457200" algn="just">
                <a:lnSpc>
                  <a:spcPct val="110000"/>
                </a:lnSpc>
              </a:pPr>
              <a:r>
                <a:rPr lang="en-US" sz="3200"/>
                <a:t>Liên hoan Thiếu nhi ba nước Việt Nam – Lào – Cam-pu-chia là một hoạt động ý nghĩa. Trong buổi liên hoan, các bạn thiếu nhi được giao lưu với nhau để biết thêm các truyền thống, văn hóa của từng nước. Đồng thời, thắt chặt tình đoàn kết, yêu thương giữa trẻ em ba nước. </a:t>
              </a:r>
            </a:p>
          </p:txBody>
        </p:sp>
      </p:gr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5150" r="28498"/>
          <a:stretch/>
        </p:blipFill>
        <p:spPr>
          <a:xfrm>
            <a:off x="8938115" y="4449510"/>
            <a:ext cx="1221071" cy="2163007"/>
          </a:xfrm>
          <a:prstGeom prst="rect">
            <a:avLst/>
          </a:prstGeom>
          <a:effectLst>
            <a:outerShdw blurRad="50800" dist="38100" dir="16200000" rotWithShape="0">
              <a:prstClr val="black">
                <a:alpha val="40000"/>
              </a:prstClr>
            </a:outerShdw>
          </a:effectLst>
        </p:spPr>
      </p:pic>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49888" r="100000">
                        <a14:foregroundMark x1="63521" y1="26292" x2="64045" y2="31826"/>
                        <a14:foregroundMark x1="93146" y1="88772" x2="85955" y2="93780"/>
                        <a14:foregroundMark x1="60974" y1="24879" x2="60187" y2="28231"/>
                      </a14:backgroundRemoval>
                    </a14:imgEffect>
                  </a14:imgLayer>
                </a14:imgProps>
              </a:ext>
              <a:ext uri="{28A0092B-C50C-407E-A947-70E740481C1C}">
                <a14:useLocalDpi xmlns:a14="http://schemas.microsoft.com/office/drawing/2010/main" val="0"/>
              </a:ext>
            </a:extLst>
          </a:blip>
          <a:srcRect l="49105"/>
          <a:stretch/>
        </p:blipFill>
        <p:spPr>
          <a:xfrm>
            <a:off x="8107257" y="4718636"/>
            <a:ext cx="926852" cy="1689090"/>
          </a:xfrm>
          <a:prstGeom prst="rect">
            <a:avLst/>
          </a:prstGeom>
          <a:effectLst>
            <a:outerShdw blurRad="50800" dist="38100" dir="16200000" rotWithShape="0">
              <a:prstClr val="black">
                <a:alpha val="40000"/>
              </a:prstClr>
            </a:outerShdw>
          </a:effectLst>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4739" r="50430"/>
          <a:stretch/>
        </p:blipFill>
        <p:spPr>
          <a:xfrm>
            <a:off x="10015449" y="4648646"/>
            <a:ext cx="974595" cy="1602739"/>
          </a:xfrm>
          <a:prstGeom prst="rect">
            <a:avLst/>
          </a:prstGeom>
          <a:effectLst>
            <a:outerShdw blurRad="50800" dist="38100" dir="16200000" rotWithShape="0">
              <a:prstClr val="black">
                <a:alpha val="40000"/>
              </a:prstClr>
            </a:outerShdw>
          </a:effectLst>
        </p:spPr>
      </p:pic>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Tree>
    <p:extLst>
      <p:ext uri="{BB962C8B-B14F-4D97-AF65-F5344CB8AC3E}">
        <p14:creationId xmlns:p14="http://schemas.microsoft.com/office/powerpoint/2010/main" val="26272783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6268" b="96037" l="9185" r="92658">
                        <a14:foregroundMark x1="35608" y1="65346" x2="35285" y2="77194"/>
                        <a14:foregroundMark x1="43241" y1="42256" x2="35770" y2="43550"/>
                        <a14:foregroundMark x1="20052" y1="74646" x2="43047" y2="71249"/>
                        <a14:foregroundMark x1="22736" y1="64497" x2="39521" y2="80348"/>
                        <a14:foregroundMark x1="41882" y1="65750" x2="28687" y2="78892"/>
                      </a14:backgroundRemoval>
                    </a14:imgEffect>
                  </a14:imgLayer>
                </a14:imgProps>
              </a:ext>
              <a:ext uri="{28A0092B-C50C-407E-A947-70E740481C1C}">
                <a14:useLocalDpi xmlns:a14="http://schemas.microsoft.com/office/drawing/2010/main" val="0"/>
              </a:ext>
            </a:extLst>
          </a:blip>
          <a:stretch>
            <a:fillRect/>
          </a:stretch>
        </p:blipFill>
        <p:spPr>
          <a:xfrm flipH="1">
            <a:off x="-1499253" y="2339417"/>
            <a:ext cx="6143824" cy="4914823"/>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201" y="0"/>
            <a:ext cx="8485047" cy="6858000"/>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 dò</a:t>
            </a:r>
          </a:p>
        </p:txBody>
      </p:sp>
      <p:sp>
        <p:nvSpPr>
          <p:cNvPr id="20" name="TextBox 19"/>
          <p:cNvSpPr txBox="1"/>
          <p:nvPr/>
        </p:nvSpPr>
        <p:spPr>
          <a:xfrm>
            <a:off x="4011652" y="1359771"/>
            <a:ext cx="6342743" cy="584775"/>
          </a:xfrm>
          <a:prstGeom prst="rect">
            <a:avLst/>
          </a:prstGeom>
          <a:noFill/>
        </p:spPr>
        <p:txBody>
          <a:bodyPr wrap="square" rtlCol="0">
            <a:spAutoFit/>
          </a:bodyPr>
          <a:lstStyle/>
          <a:p>
            <a:r>
              <a:rPr lang="en-US" sz="3200" b="1">
                <a:solidFill>
                  <a:srgbClr val="C00000"/>
                </a:solidFill>
              </a:rPr>
              <a:t>GV điền vào đây</a:t>
            </a:r>
          </a:p>
        </p:txBody>
      </p:sp>
      <p:sp>
        <p:nvSpPr>
          <p:cNvPr id="21" name="TextBox 20"/>
          <p:cNvSpPr txBox="1"/>
          <p:nvPr/>
        </p:nvSpPr>
        <p:spPr>
          <a:xfrm>
            <a:off x="4011651" y="2427720"/>
            <a:ext cx="6342743" cy="584775"/>
          </a:xfrm>
          <a:prstGeom prst="rect">
            <a:avLst/>
          </a:prstGeom>
          <a:noFill/>
        </p:spPr>
        <p:txBody>
          <a:bodyPr wrap="square" rtlCol="0">
            <a:spAutoFit/>
          </a:bodyPr>
          <a:lstStyle/>
          <a:p>
            <a:r>
              <a:rPr lang="en-US" sz="3200" b="1">
                <a:solidFill>
                  <a:srgbClr val="C00000"/>
                </a:solidFill>
              </a:rPr>
              <a:t>GV điền vào đây</a:t>
            </a:r>
          </a:p>
        </p:txBody>
      </p:sp>
      <p:sp>
        <p:nvSpPr>
          <p:cNvPr id="22" name="TextBox 21"/>
          <p:cNvSpPr txBox="1"/>
          <p:nvPr/>
        </p:nvSpPr>
        <p:spPr>
          <a:xfrm>
            <a:off x="4011653" y="3458615"/>
            <a:ext cx="6342743" cy="584775"/>
          </a:xfrm>
          <a:prstGeom prst="rect">
            <a:avLst/>
          </a:prstGeom>
          <a:noFill/>
        </p:spPr>
        <p:txBody>
          <a:bodyPr wrap="square" rtlCol="0">
            <a:spAutoFit/>
          </a:bodyPr>
          <a:lstStyle/>
          <a:p>
            <a:r>
              <a:rPr lang="en-US" sz="3200" b="1">
                <a:solidFill>
                  <a:srgbClr val="C00000"/>
                </a:solidFill>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9829" y="1274049"/>
            <a:ext cx="672932" cy="672932"/>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9829" y="2339417"/>
            <a:ext cx="672932" cy="672932"/>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9829" y="3370166"/>
            <a:ext cx="672932" cy="672932"/>
          </a:xfrm>
          <a:prstGeom prst="rect">
            <a:avLst/>
          </a:prstGeom>
        </p:spPr>
      </p:pic>
      <p:sp>
        <p:nvSpPr>
          <p:cNvPr id="26" name="TextBox 25"/>
          <p:cNvSpPr txBox="1"/>
          <p:nvPr/>
        </p:nvSpPr>
        <p:spPr>
          <a:xfrm>
            <a:off x="4011651" y="4555218"/>
            <a:ext cx="6342743" cy="584775"/>
          </a:xfrm>
          <a:prstGeom prst="rect">
            <a:avLst/>
          </a:prstGeom>
          <a:noFill/>
        </p:spPr>
        <p:txBody>
          <a:bodyPr wrap="square" rtlCol="0">
            <a:spAutoFit/>
          </a:bodyPr>
          <a:lstStyle/>
          <a:p>
            <a:r>
              <a:rPr lang="en-US" sz="3200" b="1">
                <a:solidFill>
                  <a:srgbClr val="C00000"/>
                </a:solidFill>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5888" y="4467061"/>
            <a:ext cx="672932" cy="672932"/>
          </a:xfrm>
          <a:prstGeom prst="rect">
            <a:avLst/>
          </a:prstGeom>
        </p:spPr>
      </p:pic>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0089" b="38844" l="0" r="100000">
                        <a14:foregroundMark x1="46566" y1="25748" x2="46566" y2="25748"/>
                        <a14:foregroundMark x1="90164" y1="25222" x2="90164" y2="25222"/>
                        <a14:backgroundMark x1="5405" y1="27809" x2="5405" y2="27809"/>
                        <a14:backgroundMark x1="4652" y1="28901" x2="4652" y2="28901"/>
                        <a14:backgroundMark x1="1861" y1="32013" x2="1861" y2="32013"/>
                        <a14:backgroundMark x1="37306" y1="28456" x2="37306" y2="28456"/>
                        <a14:backgroundMark x1="65928" y1="29669" x2="65928" y2="29669"/>
                        <a14:backgroundMark x1="63491" y1="29466" x2="63491" y2="29466"/>
                        <a14:backgroundMark x1="92335" y1="28335" x2="92335" y2="28335"/>
                        <a14:backgroundMark x1="68011" y1="29588" x2="68011" y2="29588"/>
                        <a14:backgroundMark x1="77847" y1="32215" x2="77847" y2="32215"/>
                      </a14:backgroundRemoval>
                    </a14:imgEffect>
                  </a14:imgLayer>
                </a14:imgProps>
              </a:ext>
              <a:ext uri="{28A0092B-C50C-407E-A947-70E740481C1C}">
                <a14:useLocalDpi xmlns:a14="http://schemas.microsoft.com/office/drawing/2010/main" val="0"/>
              </a:ext>
            </a:extLst>
          </a:blip>
          <a:srcRect t="20901" b="61927"/>
          <a:stretch/>
        </p:blipFill>
        <p:spPr>
          <a:xfrm>
            <a:off x="2585916" y="5403161"/>
            <a:ext cx="8277332" cy="1540561"/>
          </a:xfrm>
          <a:prstGeom prst="rect">
            <a:avLst/>
          </a:prstGeom>
        </p:spPr>
      </p:pic>
    </p:spTree>
    <p:extLst>
      <p:ext uri="{BB962C8B-B14F-4D97-AF65-F5344CB8AC3E}">
        <p14:creationId xmlns:p14="http://schemas.microsoft.com/office/powerpoint/2010/main" val="9894915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250"/>
                                        <p:tgtEl>
                                          <p:spTgt spid="24"/>
                                        </p:tgtEl>
                                      </p:cBhvr>
                                    </p:animEffect>
                                  </p:childTnLst>
                                </p:cTn>
                              </p:par>
                            </p:childTnLst>
                          </p:cTn>
                        </p:par>
                        <p:par>
                          <p:cTn id="18" fill="hold">
                            <p:stCondLst>
                              <p:cond delay="250"/>
                            </p:stCondLst>
                            <p:childTnLst>
                              <p:par>
                                <p:cTn id="19" presetID="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250"/>
                                        <p:tgtEl>
                                          <p:spTgt spid="25"/>
                                        </p:tgtEl>
                                      </p:cBhvr>
                                    </p:animEffect>
                                  </p:childTnLst>
                                </p:cTn>
                              </p:par>
                            </p:childTnLst>
                          </p:cTn>
                        </p:par>
                        <p:par>
                          <p:cTn id="28" fill="hold">
                            <p:stCondLst>
                              <p:cond delay="25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250"/>
                                        <p:tgtEl>
                                          <p:spTgt spid="27"/>
                                        </p:tgtEl>
                                      </p:cBhvr>
                                    </p:animEffect>
                                  </p:childTnLst>
                                </p:cTn>
                              </p:par>
                            </p:childTnLst>
                          </p:cTn>
                        </p:par>
                        <p:par>
                          <p:cTn id="38" fill="hold">
                            <p:stCondLst>
                              <p:cond delay="250"/>
                            </p:stCondLst>
                            <p:childTnLst>
                              <p:par>
                                <p:cTn id="39" presetID="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xmlns="" id="{454FF7E6-323E-E764-9F3B-E702E4321BDE}"/>
              </a:ext>
            </a:extLst>
          </p:cNvPr>
          <p:cNvGrpSpPr/>
          <p:nvPr/>
        </p:nvGrpSpPr>
        <p:grpSpPr>
          <a:xfrm>
            <a:off x="4098925" y="1597478"/>
            <a:ext cx="4609646" cy="3416320"/>
            <a:chOff x="-716245" y="1869863"/>
            <a:chExt cx="7266879" cy="11926935"/>
          </a:xfrm>
        </p:grpSpPr>
        <p:sp>
          <p:nvSpPr>
            <p:cNvPr id="12" name="TextBox 11">
              <a:extLst>
                <a:ext uri="{FF2B5EF4-FFF2-40B4-BE49-F238E27FC236}">
                  <a16:creationId xmlns:a16="http://schemas.microsoft.com/office/drawing/2014/main" xmlns="" id="{63B49BFD-51BC-AB73-2A28-7F0444ECF426}"/>
                </a:ext>
              </a:extLst>
            </p:cNvPr>
            <p:cNvSpPr txBox="1"/>
            <p:nvPr/>
          </p:nvSpPr>
          <p:spPr>
            <a:xfrm>
              <a:off x="-716245" y="1869863"/>
              <a:ext cx="7265379" cy="11926935"/>
            </a:xfrm>
            <a:prstGeom prst="rect">
              <a:avLst/>
            </a:prstGeom>
            <a:noFill/>
          </p:spPr>
          <p:txBody>
            <a:bodyPr wrap="square">
              <a:spAutoFit/>
            </a:bodyPr>
            <a:lstStyle/>
            <a:p>
              <a:pPr algn="ctr"/>
              <a:r>
                <a:rPr lang="en-US" sz="72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72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a:extLst>
                <a:ext uri="{FF2B5EF4-FFF2-40B4-BE49-F238E27FC236}">
                  <a16:creationId xmlns:a16="http://schemas.microsoft.com/office/drawing/2014/main" xmlns="" id="{BED9A64D-AD0D-6373-CF8F-A051D0E8D219}"/>
                </a:ext>
              </a:extLst>
            </p:cNvPr>
            <p:cNvSpPr txBox="1"/>
            <p:nvPr/>
          </p:nvSpPr>
          <p:spPr>
            <a:xfrm>
              <a:off x="-714743" y="1869863"/>
              <a:ext cx="7265377" cy="11926935"/>
            </a:xfrm>
            <a:prstGeom prst="rect">
              <a:avLst/>
            </a:prstGeom>
            <a:noFill/>
          </p:spPr>
          <p:txBody>
            <a:bodyPr wrap="square">
              <a:spAutoFit/>
            </a:bodyPr>
            <a:lstStyle/>
            <a:p>
              <a:pPr algn="ctr"/>
              <a:r>
                <a:rPr lang="en-US" sz="72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72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8707619" y="2215922"/>
            <a:ext cx="2743200" cy="4395354"/>
          </a:xfrm>
          <a:prstGeom prst="rect">
            <a:avLst/>
          </a:prstGeom>
          <a:effectLst>
            <a:outerShdw blurRad="76200" dir="18900000" sy="23000" kx="-1200000" algn="bl" rotWithShape="0">
              <a:prstClr val="black">
                <a:alpha val="20000"/>
              </a:prstClr>
            </a:outerShdw>
          </a:effectLst>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5">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088689" y="2007752"/>
            <a:ext cx="2672516" cy="428210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9757923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par>
                              <p:cTn id="22" fill="hold">
                                <p:stCondLst>
                                  <p:cond delay="1500"/>
                                </p:stCondLst>
                                <p:childTnLst>
                                  <p:par>
                                    <p:cTn id="23" presetID="2" presetClass="entr" presetSubtype="4" fill="hold" nodeType="afterEffect" p14:presetBounceEnd="44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44000">
                                          <p:cBhvr additive="base">
                                            <p:cTn id="25" dur="500" fill="hold"/>
                                            <p:tgtEl>
                                              <p:spTgt spid="8"/>
                                            </p:tgtEl>
                                            <p:attrNameLst>
                                              <p:attrName>ppt_x</p:attrName>
                                            </p:attrNameLst>
                                          </p:cBhvr>
                                          <p:tavLst>
                                            <p:tav tm="0">
                                              <p:val>
                                                <p:strVal val="#ppt_x"/>
                                              </p:val>
                                            </p:tav>
                                            <p:tav tm="100000">
                                              <p:val>
                                                <p:strVal val="#ppt_x"/>
                                              </p:val>
                                            </p:tav>
                                          </p:tavLst>
                                        </p:anim>
                                        <p:anim calcmode="lin" valueType="num" p14:bounceEnd="44000">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44000">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14:bounceEnd="44000">
                                          <p:cBhvr additive="base">
                                            <p:cTn id="29" dur="500" fill="hold"/>
                                            <p:tgtEl>
                                              <p:spTgt spid="7"/>
                                            </p:tgtEl>
                                            <p:attrNameLst>
                                              <p:attrName>ppt_x</p:attrName>
                                            </p:attrNameLst>
                                          </p:cBhvr>
                                          <p:tavLst>
                                            <p:tav tm="0">
                                              <p:val>
                                                <p:strVal val="#ppt_x"/>
                                              </p:val>
                                            </p:tav>
                                            <p:tav tm="100000">
                                              <p:val>
                                                <p:strVal val="#ppt_x"/>
                                              </p:val>
                                            </p:tav>
                                          </p:tavLst>
                                        </p:anim>
                                        <p:anim calcmode="lin" valueType="num" p14:bounceEnd="44000">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7"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075048" y="3429000"/>
            <a:ext cx="8221602" cy="1229757"/>
          </a:xfrm>
        </p:spPr>
        <p:txBody>
          <a:bodyPr>
            <a:normAutofit/>
          </a:bodyPr>
          <a:lstStyle/>
          <a:p>
            <a:r>
              <a:rPr lang="en-US" sz="4000"/>
              <a:t>Mở rộng vốn từ theo chủ đề </a:t>
            </a:r>
            <a:r>
              <a:rPr lang="en-US" sz="4000" b="1" i="1"/>
              <a:t>Kết nối</a:t>
            </a:r>
          </a:p>
        </p:txBody>
      </p:sp>
      <p:sp>
        <p:nvSpPr>
          <p:cNvPr id="4" name="TextBox 3"/>
          <p:cNvSpPr txBox="1"/>
          <p:nvPr/>
        </p:nvSpPr>
        <p:spPr>
          <a:xfrm>
            <a:off x="3191823" y="1795895"/>
            <a:ext cx="7038109" cy="1015663"/>
          </a:xfrm>
          <a:prstGeom prst="rect">
            <a:avLst/>
          </a:prstGeom>
          <a:noFill/>
        </p:spPr>
        <p:txBody>
          <a:bodyPr wrap="square" rtlCol="0">
            <a:spAutoFit/>
          </a:bodyPr>
          <a:lstStyle>
            <a:defPPr>
              <a:defRPr lang="en-US"/>
            </a:defPPr>
            <a:lvl1pPr algn="ctr">
              <a:defRPr sz="3600" b="1">
                <a:ln>
                  <a:solidFill>
                    <a:sysClr val="windowText" lastClr="000000"/>
                  </a:solidFill>
                </a:ln>
                <a:solidFill>
                  <a:srgbClr val="FFD271"/>
                </a:solidFill>
                <a:effectLst>
                  <a:outerShdw blurRad="38100" dist="38100" dir="2700000" algn="tl">
                    <a:srgbClr val="000000">
                      <a:alpha val="43137"/>
                    </a:srgbClr>
                  </a:outerShdw>
                </a:effectLst>
                <a:latin typeface="UTM Mother" panose="02040603050506020204" pitchFamily="18" charset="0"/>
              </a:defRPr>
            </a:lvl1pPr>
          </a:lstStyle>
          <a:p>
            <a:r>
              <a:rPr lang="en-US" sz="6000">
                <a:solidFill>
                  <a:srgbClr val="B4FF9F"/>
                </a:solidFill>
              </a:rPr>
              <a:t>Yêu cầu cần đạt</a:t>
            </a:r>
          </a:p>
        </p:txBody>
      </p:sp>
    </p:spTree>
    <p:extLst>
      <p:ext uri="{BB962C8B-B14F-4D97-AF65-F5344CB8AC3E}">
        <p14:creationId xmlns:p14="http://schemas.microsoft.com/office/powerpoint/2010/main" val="11376403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783772" y="263641"/>
            <a:ext cx="10203542" cy="584775"/>
          </a:xfrm>
          <a:prstGeom prst="rect">
            <a:avLst/>
          </a:prstGeom>
          <a:noFill/>
        </p:spPr>
        <p:txBody>
          <a:bodyPr wrap="square" rtlCol="0">
            <a:spAutoFit/>
          </a:bodyPr>
          <a:lstStyle/>
          <a:p>
            <a:r>
              <a:rPr lang="en-US" sz="3200" b="1">
                <a:solidFill>
                  <a:srgbClr val="FF6666"/>
                </a:solidFill>
              </a:rPr>
              <a:t>1. Tìm lời giải nghĩa ở cột B phù hợp với mỗi từ ở cột A:</a:t>
            </a:r>
          </a:p>
        </p:txBody>
      </p:sp>
      <p:sp>
        <p:nvSpPr>
          <p:cNvPr id="10" name="Round Diagonal Corner Rectangle 9"/>
          <p:cNvSpPr/>
          <p:nvPr/>
        </p:nvSpPr>
        <p:spPr>
          <a:xfrm>
            <a:off x="540425" y="1820102"/>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hợp</a:t>
            </a:r>
          </a:p>
        </p:txBody>
      </p:sp>
      <p:sp>
        <p:nvSpPr>
          <p:cNvPr id="11" name="Round Diagonal Corner Rectangle 10"/>
          <p:cNvSpPr/>
          <p:nvPr/>
        </p:nvSpPr>
        <p:spPr>
          <a:xfrm>
            <a:off x="540425" y="2871248"/>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thân</a:t>
            </a:r>
          </a:p>
        </p:txBody>
      </p:sp>
      <p:sp>
        <p:nvSpPr>
          <p:cNvPr id="12" name="Round Diagonal Corner Rectangle 11"/>
          <p:cNvSpPr/>
          <p:nvPr/>
        </p:nvSpPr>
        <p:spPr>
          <a:xfrm>
            <a:off x="540426" y="3923297"/>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nghĩa</a:t>
            </a:r>
          </a:p>
        </p:txBody>
      </p:sp>
      <p:sp>
        <p:nvSpPr>
          <p:cNvPr id="13" name="Round Diagonal Corner Rectangle 12"/>
          <p:cNvSpPr/>
          <p:nvPr/>
        </p:nvSpPr>
        <p:spPr>
          <a:xfrm>
            <a:off x="540426" y="4960832"/>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nối</a:t>
            </a:r>
          </a:p>
        </p:txBody>
      </p:sp>
      <p:sp>
        <p:nvSpPr>
          <p:cNvPr id="14" name="Round Diagonal Corner Rectangle 13"/>
          <p:cNvSpPr/>
          <p:nvPr/>
        </p:nvSpPr>
        <p:spPr>
          <a:xfrm>
            <a:off x="4078516" y="1791977"/>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bó với nhau để trở thành thân thiết.</a:t>
            </a:r>
          </a:p>
        </p:txBody>
      </p:sp>
      <p:sp>
        <p:nvSpPr>
          <p:cNvPr id="15" name="Round Diagonal Corner Rectangle 14"/>
          <p:cNvSpPr/>
          <p:nvPr/>
        </p:nvSpPr>
        <p:spPr>
          <a:xfrm>
            <a:off x="4078516" y="2843123"/>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bó với nhau về tình nghĩa, coi nhau như người thân.</a:t>
            </a:r>
          </a:p>
        </p:txBody>
      </p:sp>
      <p:sp>
        <p:nvSpPr>
          <p:cNvPr id="16" name="Round Diagonal Corner Rectangle 15"/>
          <p:cNvSpPr/>
          <p:nvPr/>
        </p:nvSpPr>
        <p:spPr>
          <a:xfrm>
            <a:off x="4078517" y="3895172"/>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liền, nối những sự vật rời rạc lại với nhau.</a:t>
            </a:r>
          </a:p>
        </p:txBody>
      </p:sp>
      <p:sp>
        <p:nvSpPr>
          <p:cNvPr id="17" name="Round Diagonal Corner Rectangle 16"/>
          <p:cNvSpPr/>
          <p:nvPr/>
        </p:nvSpPr>
        <p:spPr>
          <a:xfrm>
            <a:off x="4078517" y="4932707"/>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bó với nhau để bổ sung, hỗ trợ cho nhau.</a:t>
            </a:r>
          </a:p>
        </p:txBody>
      </p:sp>
      <p:sp>
        <p:nvSpPr>
          <p:cNvPr id="19" name="TextBox 18"/>
          <p:cNvSpPr txBox="1"/>
          <p:nvPr/>
        </p:nvSpPr>
        <p:spPr>
          <a:xfrm>
            <a:off x="1085327" y="926898"/>
            <a:ext cx="957943" cy="769441"/>
          </a:xfrm>
          <a:prstGeom prst="rect">
            <a:avLst/>
          </a:prstGeom>
          <a:noFill/>
        </p:spPr>
        <p:txBody>
          <a:bodyPr wrap="square" rtlCol="0">
            <a:spAutoFit/>
          </a:bodyPr>
          <a:lstStyle/>
          <a:p>
            <a:pPr algn="ctr"/>
            <a:r>
              <a:rPr lang="en-US" sz="4400">
                <a:ln>
                  <a:solidFill>
                    <a:schemeClr val="tx1"/>
                  </a:solidFill>
                </a:ln>
                <a:solidFill>
                  <a:srgbClr val="39EB57"/>
                </a:solidFill>
                <a:latin typeface="iCiel Pony" panose="02000000000000000000" pitchFamily="2" charset="0"/>
              </a:rPr>
              <a:t>A</a:t>
            </a:r>
          </a:p>
        </p:txBody>
      </p:sp>
      <p:sp>
        <p:nvSpPr>
          <p:cNvPr id="20" name="TextBox 19"/>
          <p:cNvSpPr txBox="1"/>
          <p:nvPr/>
        </p:nvSpPr>
        <p:spPr>
          <a:xfrm>
            <a:off x="7414656" y="926898"/>
            <a:ext cx="957943" cy="769441"/>
          </a:xfrm>
          <a:prstGeom prst="rect">
            <a:avLst/>
          </a:prstGeom>
          <a:noFill/>
        </p:spPr>
        <p:txBody>
          <a:bodyPr wrap="square" rtlCol="0">
            <a:spAutoFit/>
          </a:bodyPr>
          <a:lstStyle/>
          <a:p>
            <a:pPr algn="ctr"/>
            <a:r>
              <a:rPr lang="en-US" sz="4400">
                <a:ln>
                  <a:solidFill>
                    <a:schemeClr val="tx1"/>
                  </a:solidFill>
                </a:ln>
                <a:solidFill>
                  <a:srgbClr val="FF6666"/>
                </a:solidFill>
                <a:latin typeface="iCiel Pony" panose="02000000000000000000" pitchFamily="2" charset="0"/>
              </a:rPr>
              <a:t>B</a:t>
            </a:r>
          </a:p>
        </p:txBody>
      </p:sp>
    </p:spTree>
    <p:extLst>
      <p:ext uri="{BB962C8B-B14F-4D97-AF65-F5344CB8AC3E}">
        <p14:creationId xmlns:p14="http://schemas.microsoft.com/office/powerpoint/2010/main" val="39901471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6" presetClass="entr" presetSubtype="32"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500"/>
                                        <p:tgtEl>
                                          <p:spTgt spid="19"/>
                                        </p:tgtEl>
                                      </p:cBhvr>
                                    </p:animEffect>
                                  </p:childTnLst>
                                </p:cTn>
                              </p:par>
                            </p:childTnLst>
                          </p:cTn>
                        </p:par>
                        <p:par>
                          <p:cTn id="14" fill="hold">
                            <p:stCondLst>
                              <p:cond delay="1000"/>
                            </p:stCondLst>
                            <p:childTnLst>
                              <p:par>
                                <p:cTn id="15" presetID="37"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450" decel="100000" fill="hold"/>
                                        <p:tgtEl>
                                          <p:spTgt spid="10"/>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21" fill="hold">
                            <p:stCondLst>
                              <p:cond delay="1500"/>
                            </p:stCondLst>
                            <p:childTnLst>
                              <p:par>
                                <p:cTn id="22" presetID="37"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450" decel="100000" fill="hold"/>
                                        <p:tgtEl>
                                          <p:spTgt spid="11"/>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par>
                          <p:cTn id="28" fill="hold">
                            <p:stCondLst>
                              <p:cond delay="2000"/>
                            </p:stCondLst>
                            <p:childTnLst>
                              <p:par>
                                <p:cTn id="29" presetID="37"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450" decel="100000" fill="hold"/>
                                        <p:tgtEl>
                                          <p:spTgt spid="12"/>
                                        </p:tgtEl>
                                        <p:attrNameLst>
                                          <p:attrName>ppt_y</p:attrName>
                                        </p:attrNameLst>
                                      </p:cBhvr>
                                      <p:tavLst>
                                        <p:tav tm="0">
                                          <p:val>
                                            <p:strVal val="#ppt_y+1"/>
                                          </p:val>
                                        </p:tav>
                                        <p:tav tm="100000">
                                          <p:val>
                                            <p:strVal val="#ppt_y-.03"/>
                                          </p:val>
                                        </p:tav>
                                      </p:tavLst>
                                    </p:anim>
                                    <p:anim calcmode="lin" valueType="num">
                                      <p:cBhvr>
                                        <p:cTn id="34"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par>
                          <p:cTn id="35" fill="hold">
                            <p:stCondLst>
                              <p:cond delay="2500"/>
                            </p:stCondLst>
                            <p:childTnLst>
                              <p:par>
                                <p:cTn id="36" presetID="37"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anim calcmode="lin" valueType="num">
                                      <p:cBhvr>
                                        <p:cTn id="39" dur="500" fill="hold"/>
                                        <p:tgtEl>
                                          <p:spTgt spid="13"/>
                                        </p:tgtEl>
                                        <p:attrNameLst>
                                          <p:attrName>ppt_x</p:attrName>
                                        </p:attrNameLst>
                                      </p:cBhvr>
                                      <p:tavLst>
                                        <p:tav tm="0">
                                          <p:val>
                                            <p:strVal val="#ppt_x"/>
                                          </p:val>
                                        </p:tav>
                                        <p:tav tm="100000">
                                          <p:val>
                                            <p:strVal val="#ppt_x"/>
                                          </p:val>
                                        </p:tav>
                                      </p:tavLst>
                                    </p:anim>
                                    <p:anim calcmode="lin" valueType="num">
                                      <p:cBhvr>
                                        <p:cTn id="40" dur="450" decel="100000" fill="hold"/>
                                        <p:tgtEl>
                                          <p:spTgt spid="13"/>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childTnLst>
                          </p:cTn>
                        </p:par>
                        <p:par>
                          <p:cTn id="42" fill="hold">
                            <p:stCondLst>
                              <p:cond delay="3000"/>
                            </p:stCondLst>
                            <p:childTnLst>
                              <p:par>
                                <p:cTn id="43" presetID="6" presetClass="entr" presetSubtype="32"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circle(out)">
                                      <p:cBhvr>
                                        <p:cTn id="45" dur="500"/>
                                        <p:tgtEl>
                                          <p:spTgt spid="20"/>
                                        </p:tgtEl>
                                      </p:cBhvr>
                                    </p:animEffect>
                                  </p:childTnLst>
                                </p:cTn>
                              </p:par>
                            </p:childTnLst>
                          </p:cTn>
                        </p:par>
                        <p:par>
                          <p:cTn id="46" fill="hold">
                            <p:stCondLst>
                              <p:cond delay="3500"/>
                            </p:stCondLst>
                            <p:childTnLst>
                              <p:par>
                                <p:cTn id="47" presetID="37"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anim calcmode="lin" valueType="num">
                                      <p:cBhvr>
                                        <p:cTn id="50" dur="500" fill="hold"/>
                                        <p:tgtEl>
                                          <p:spTgt spid="14"/>
                                        </p:tgtEl>
                                        <p:attrNameLst>
                                          <p:attrName>ppt_x</p:attrName>
                                        </p:attrNameLst>
                                      </p:cBhvr>
                                      <p:tavLst>
                                        <p:tav tm="0">
                                          <p:val>
                                            <p:strVal val="#ppt_x"/>
                                          </p:val>
                                        </p:tav>
                                        <p:tav tm="100000">
                                          <p:val>
                                            <p:strVal val="#ppt_x"/>
                                          </p:val>
                                        </p:tav>
                                      </p:tavLst>
                                    </p:anim>
                                    <p:anim calcmode="lin" valueType="num">
                                      <p:cBhvr>
                                        <p:cTn id="51" dur="450" decel="100000" fill="hold"/>
                                        <p:tgtEl>
                                          <p:spTgt spid="14"/>
                                        </p:tgtEl>
                                        <p:attrNameLst>
                                          <p:attrName>ppt_y</p:attrName>
                                        </p:attrNameLst>
                                      </p:cBhvr>
                                      <p:tavLst>
                                        <p:tav tm="0">
                                          <p:val>
                                            <p:strVal val="#ppt_y+1"/>
                                          </p:val>
                                        </p:tav>
                                        <p:tav tm="100000">
                                          <p:val>
                                            <p:strVal val="#ppt_y-.03"/>
                                          </p:val>
                                        </p:tav>
                                      </p:tavLst>
                                    </p:anim>
                                    <p:anim calcmode="lin" valueType="num">
                                      <p:cBhvr>
                                        <p:cTn id="52"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par>
                          <p:cTn id="53" fill="hold">
                            <p:stCondLst>
                              <p:cond delay="4000"/>
                            </p:stCondLst>
                            <p:childTnLst>
                              <p:par>
                                <p:cTn id="54" presetID="37"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anim calcmode="lin" valueType="num">
                                      <p:cBhvr>
                                        <p:cTn id="57" dur="500" fill="hold"/>
                                        <p:tgtEl>
                                          <p:spTgt spid="15"/>
                                        </p:tgtEl>
                                        <p:attrNameLst>
                                          <p:attrName>ppt_x</p:attrName>
                                        </p:attrNameLst>
                                      </p:cBhvr>
                                      <p:tavLst>
                                        <p:tav tm="0">
                                          <p:val>
                                            <p:strVal val="#ppt_x"/>
                                          </p:val>
                                        </p:tav>
                                        <p:tav tm="100000">
                                          <p:val>
                                            <p:strVal val="#ppt_x"/>
                                          </p:val>
                                        </p:tav>
                                      </p:tavLst>
                                    </p:anim>
                                    <p:anim calcmode="lin" valueType="num">
                                      <p:cBhvr>
                                        <p:cTn id="58" dur="450" decel="100000" fill="hold"/>
                                        <p:tgtEl>
                                          <p:spTgt spid="15"/>
                                        </p:tgtEl>
                                        <p:attrNameLst>
                                          <p:attrName>ppt_y</p:attrName>
                                        </p:attrNameLst>
                                      </p:cBhvr>
                                      <p:tavLst>
                                        <p:tav tm="0">
                                          <p:val>
                                            <p:strVal val="#ppt_y+1"/>
                                          </p:val>
                                        </p:tav>
                                        <p:tav tm="100000">
                                          <p:val>
                                            <p:strVal val="#ppt_y-.03"/>
                                          </p:val>
                                        </p:tav>
                                      </p:tavLst>
                                    </p:anim>
                                    <p:anim calcmode="lin" valueType="num">
                                      <p:cBhvr>
                                        <p:cTn id="59"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par>
                          <p:cTn id="60" fill="hold">
                            <p:stCondLst>
                              <p:cond delay="4500"/>
                            </p:stCondLst>
                            <p:childTnLst>
                              <p:par>
                                <p:cTn id="61" presetID="37" presetClass="entr" presetSubtype="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anim calcmode="lin" valueType="num">
                                      <p:cBhvr>
                                        <p:cTn id="64" dur="500" fill="hold"/>
                                        <p:tgtEl>
                                          <p:spTgt spid="16"/>
                                        </p:tgtEl>
                                        <p:attrNameLst>
                                          <p:attrName>ppt_x</p:attrName>
                                        </p:attrNameLst>
                                      </p:cBhvr>
                                      <p:tavLst>
                                        <p:tav tm="0">
                                          <p:val>
                                            <p:strVal val="#ppt_x"/>
                                          </p:val>
                                        </p:tav>
                                        <p:tav tm="100000">
                                          <p:val>
                                            <p:strVal val="#ppt_x"/>
                                          </p:val>
                                        </p:tav>
                                      </p:tavLst>
                                    </p:anim>
                                    <p:anim calcmode="lin" valueType="num">
                                      <p:cBhvr>
                                        <p:cTn id="65" dur="450" decel="100000" fill="hold"/>
                                        <p:tgtEl>
                                          <p:spTgt spid="16"/>
                                        </p:tgtEl>
                                        <p:attrNameLst>
                                          <p:attrName>ppt_y</p:attrName>
                                        </p:attrNameLst>
                                      </p:cBhvr>
                                      <p:tavLst>
                                        <p:tav tm="0">
                                          <p:val>
                                            <p:strVal val="#ppt_y+1"/>
                                          </p:val>
                                        </p:tav>
                                        <p:tav tm="100000">
                                          <p:val>
                                            <p:strVal val="#ppt_y-.03"/>
                                          </p:val>
                                        </p:tav>
                                      </p:tavLst>
                                    </p:anim>
                                    <p:anim calcmode="lin" valueType="num">
                                      <p:cBhvr>
                                        <p:cTn id="66"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childTnLst>
                          </p:cTn>
                        </p:par>
                        <p:par>
                          <p:cTn id="67" fill="hold">
                            <p:stCondLst>
                              <p:cond delay="5000"/>
                            </p:stCondLst>
                            <p:childTnLst>
                              <p:par>
                                <p:cTn id="68" presetID="37" presetClass="entr" presetSubtype="0"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anim calcmode="lin" valueType="num">
                                      <p:cBhvr>
                                        <p:cTn id="71" dur="500" fill="hold"/>
                                        <p:tgtEl>
                                          <p:spTgt spid="17"/>
                                        </p:tgtEl>
                                        <p:attrNameLst>
                                          <p:attrName>ppt_x</p:attrName>
                                        </p:attrNameLst>
                                      </p:cBhvr>
                                      <p:tavLst>
                                        <p:tav tm="0">
                                          <p:val>
                                            <p:strVal val="#ppt_x"/>
                                          </p:val>
                                        </p:tav>
                                        <p:tav tm="100000">
                                          <p:val>
                                            <p:strVal val="#ppt_x"/>
                                          </p:val>
                                        </p:tav>
                                      </p:tavLst>
                                    </p:anim>
                                    <p:anim calcmode="lin" valueType="num">
                                      <p:cBhvr>
                                        <p:cTn id="72" dur="450" decel="100000" fill="hold"/>
                                        <p:tgtEl>
                                          <p:spTgt spid="17"/>
                                        </p:tgtEl>
                                        <p:attrNameLst>
                                          <p:attrName>ppt_y</p:attrName>
                                        </p:attrNameLst>
                                      </p:cBhvr>
                                      <p:tavLst>
                                        <p:tav tm="0">
                                          <p:val>
                                            <p:strVal val="#ppt_y+1"/>
                                          </p:val>
                                        </p:tav>
                                        <p:tav tm="100000">
                                          <p:val>
                                            <p:strVal val="#ppt_y-.03"/>
                                          </p:val>
                                        </p:tav>
                                      </p:tavLst>
                                    </p:anim>
                                    <p:anim calcmode="lin" valueType="num">
                                      <p:cBhvr>
                                        <p:cTn id="73"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P spid="15" grpId="0" animBg="1"/>
      <p:bldP spid="16" grpId="0" animBg="1"/>
      <p:bldP spid="17" grpId="0" animBg="1"/>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Group 15"/>
          <p:cNvGrpSpPr/>
          <p:nvPr/>
        </p:nvGrpSpPr>
        <p:grpSpPr>
          <a:xfrm>
            <a:off x="0" y="1411453"/>
            <a:ext cx="13026571" cy="1464338"/>
            <a:chOff x="3006435" y="3279593"/>
            <a:chExt cx="8242135" cy="1464338"/>
          </a:xfrm>
        </p:grpSpPr>
        <p:sp>
          <p:nvSpPr>
            <p:cNvPr id="7" name="TextBox 6"/>
            <p:cNvSpPr txBox="1"/>
            <p:nvPr/>
          </p:nvSpPr>
          <p:spPr>
            <a:xfrm>
              <a:off x="3006435" y="3297381"/>
              <a:ext cx="8242135" cy="1446550"/>
            </a:xfrm>
            <a:prstGeom prst="rect">
              <a:avLst/>
            </a:prstGeom>
            <a:noFill/>
          </p:spPr>
          <p:txBody>
            <a:bodyPr wrap="square" rtlCol="0">
              <a:spAutoFit/>
            </a:bodyPr>
            <a:lstStyle/>
            <a:p>
              <a:pPr algn="ctr"/>
              <a:r>
                <a:rPr lang="en-US" sz="88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sp>
          <p:nvSpPr>
            <p:cNvPr id="13" name="TextBox 12"/>
            <p:cNvSpPr txBox="1"/>
            <p:nvPr/>
          </p:nvSpPr>
          <p:spPr>
            <a:xfrm>
              <a:off x="3006435" y="3279593"/>
              <a:ext cx="8242135" cy="144655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88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6096000" y="2598302"/>
            <a:ext cx="2743200" cy="4395354"/>
          </a:xfrm>
          <a:prstGeom prst="rect">
            <a:avLst/>
          </a:prstGeom>
          <a:effectLst>
            <a:outerShdw blurRad="76200" dir="18900000" sy="23000" kx="-1200000" algn="bl" rotWithShape="0">
              <a:prstClr val="black">
                <a:alpha val="20000"/>
              </a:prstClr>
            </a:outerShdw>
          </a:effectLst>
        </p:spPr>
      </p:pic>
      <p:pic>
        <p:nvPicPr>
          <p:cNvPr id="21" name="Picture 20"/>
          <p:cNvPicPr>
            <a:picLocks noChangeAspect="1"/>
          </p:cNvPicPr>
          <p:nvPr/>
        </p:nvPicPr>
        <p:blipFill rotWithShape="1">
          <a:blip r:embed="rId5">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3401677" y="2598302"/>
            <a:ext cx="2672516" cy="428210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4669667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4" fill="hold" nodeType="afterEffect" p14:presetBounceEnd="44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44000">
                                          <p:cBhvr additive="base">
                                            <p:cTn id="14" dur="500" fill="hold"/>
                                            <p:tgtEl>
                                              <p:spTgt spid="21"/>
                                            </p:tgtEl>
                                            <p:attrNameLst>
                                              <p:attrName>ppt_x</p:attrName>
                                            </p:attrNameLst>
                                          </p:cBhvr>
                                          <p:tavLst>
                                            <p:tav tm="0">
                                              <p:val>
                                                <p:strVal val="#ppt_x"/>
                                              </p:val>
                                            </p:tav>
                                            <p:tav tm="100000">
                                              <p:val>
                                                <p:strVal val="#ppt_x"/>
                                              </p:val>
                                            </p:tav>
                                          </p:tavLst>
                                        </p:anim>
                                        <p:anim calcmode="lin" valueType="num" p14:bounceEnd="44000">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44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44000">
                                          <p:cBhvr additive="base">
                                            <p:cTn id="18" dur="500" fill="hold"/>
                                            <p:tgtEl>
                                              <p:spTgt spid="8"/>
                                            </p:tgtEl>
                                            <p:attrNameLst>
                                              <p:attrName>ppt_x</p:attrName>
                                            </p:attrNameLst>
                                          </p:cBhvr>
                                          <p:tavLst>
                                            <p:tav tm="0">
                                              <p:val>
                                                <p:strVal val="#ppt_x"/>
                                              </p:val>
                                            </p:tav>
                                            <p:tav tm="100000">
                                              <p:val>
                                                <p:strVal val="#ppt_x"/>
                                              </p:val>
                                            </p:tav>
                                          </p:tavLst>
                                        </p:anim>
                                        <p:anim calcmode="lin" valueType="num" p14:bounceEnd="44000">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6944"/>
          <a:stretch/>
        </p:blipFill>
        <p:spPr>
          <a:xfrm>
            <a:off x="0" y="0"/>
            <a:ext cx="12192000" cy="6858000"/>
          </a:xfrm>
          <a:prstGeom prst="rect">
            <a:avLst/>
          </a:prstGeom>
        </p:spPr>
      </p:pic>
      <p:grpSp>
        <p:nvGrpSpPr>
          <p:cNvPr id="16" name="Group 15"/>
          <p:cNvGrpSpPr/>
          <p:nvPr/>
        </p:nvGrpSpPr>
        <p:grpSpPr>
          <a:xfrm>
            <a:off x="4257675" y="1561875"/>
            <a:ext cx="3505200" cy="1956780"/>
            <a:chOff x="3006435" y="3279593"/>
            <a:chExt cx="8242135" cy="1956780"/>
          </a:xfrm>
        </p:grpSpPr>
        <p:sp>
          <p:nvSpPr>
            <p:cNvPr id="7" name="TextBox 6"/>
            <p:cNvSpPr txBox="1"/>
            <p:nvPr/>
          </p:nvSpPr>
          <p:spPr>
            <a:xfrm>
              <a:off x="3006435" y="3297381"/>
              <a:ext cx="8242135" cy="1938992"/>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sp>
          <p:nvSpPr>
            <p:cNvPr id="13" name="TextBox 12"/>
            <p:cNvSpPr txBox="1"/>
            <p:nvPr/>
          </p:nvSpPr>
          <p:spPr>
            <a:xfrm>
              <a:off x="3006435" y="3279593"/>
              <a:ext cx="8242135" cy="1938992"/>
            </a:xfrm>
            <a:prstGeom prst="rect">
              <a:avLst/>
            </a:prstGeom>
            <a:noFill/>
          </p:spPr>
          <p:txBody>
            <a:bodyPr wrap="square" rtlCol="0">
              <a:spAutoFit/>
            </a:bodyPr>
            <a:lstStyle/>
            <a:p>
              <a:pPr algn="ctr"/>
              <a:r>
                <a:rPr lang="en-US" sz="60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7800975" y="1673910"/>
            <a:ext cx="2190750" cy="3510179"/>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818522" y="1745402"/>
            <a:ext cx="2067678" cy="331298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248973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783772" y="263641"/>
            <a:ext cx="10203542" cy="584775"/>
          </a:xfrm>
          <a:prstGeom prst="rect">
            <a:avLst/>
          </a:prstGeom>
          <a:noFill/>
        </p:spPr>
        <p:txBody>
          <a:bodyPr wrap="square" rtlCol="0">
            <a:spAutoFit/>
          </a:bodyPr>
          <a:lstStyle/>
          <a:p>
            <a:r>
              <a:rPr lang="en-US" sz="3200" b="1">
                <a:solidFill>
                  <a:srgbClr val="FF6666"/>
                </a:solidFill>
              </a:rPr>
              <a:t>1. Tìm lời giải nghĩa ở cột B phù hợp với mỗi từ ở cột A:</a:t>
            </a:r>
          </a:p>
        </p:txBody>
      </p:sp>
      <p:sp>
        <p:nvSpPr>
          <p:cNvPr id="19" name="TextBox 18"/>
          <p:cNvSpPr txBox="1"/>
          <p:nvPr/>
        </p:nvSpPr>
        <p:spPr>
          <a:xfrm>
            <a:off x="1085327" y="926898"/>
            <a:ext cx="957943" cy="769441"/>
          </a:xfrm>
          <a:prstGeom prst="rect">
            <a:avLst/>
          </a:prstGeom>
          <a:noFill/>
        </p:spPr>
        <p:txBody>
          <a:bodyPr wrap="square" rtlCol="0">
            <a:spAutoFit/>
          </a:bodyPr>
          <a:lstStyle/>
          <a:p>
            <a:pPr algn="ctr"/>
            <a:r>
              <a:rPr lang="en-US" sz="4400">
                <a:ln>
                  <a:solidFill>
                    <a:schemeClr val="tx1"/>
                  </a:solidFill>
                </a:ln>
                <a:solidFill>
                  <a:srgbClr val="39EB57"/>
                </a:solidFill>
                <a:latin typeface="iCiel Pony" panose="02000000000000000000" pitchFamily="2" charset="0"/>
              </a:rPr>
              <a:t>A</a:t>
            </a:r>
          </a:p>
        </p:txBody>
      </p:sp>
      <p:sp>
        <p:nvSpPr>
          <p:cNvPr id="20" name="TextBox 19"/>
          <p:cNvSpPr txBox="1"/>
          <p:nvPr/>
        </p:nvSpPr>
        <p:spPr>
          <a:xfrm>
            <a:off x="7414656" y="926898"/>
            <a:ext cx="957943" cy="769441"/>
          </a:xfrm>
          <a:prstGeom prst="rect">
            <a:avLst/>
          </a:prstGeom>
          <a:noFill/>
        </p:spPr>
        <p:txBody>
          <a:bodyPr wrap="square" rtlCol="0">
            <a:spAutoFit/>
          </a:bodyPr>
          <a:lstStyle/>
          <a:p>
            <a:pPr algn="ctr"/>
            <a:r>
              <a:rPr lang="en-US" sz="4400">
                <a:ln>
                  <a:solidFill>
                    <a:schemeClr val="tx1"/>
                  </a:solidFill>
                </a:ln>
                <a:solidFill>
                  <a:srgbClr val="FF6666"/>
                </a:solidFill>
                <a:latin typeface="iCiel Pony" panose="02000000000000000000" pitchFamily="2" charset="0"/>
              </a:rPr>
              <a:t>B</a:t>
            </a:r>
          </a:p>
        </p:txBody>
      </p:sp>
      <p:cxnSp>
        <p:nvCxnSpPr>
          <p:cNvPr id="18" name="Straight Connector 17"/>
          <p:cNvCxnSpPr/>
          <p:nvPr/>
        </p:nvCxnSpPr>
        <p:spPr>
          <a:xfrm>
            <a:off x="2588173" y="2178617"/>
            <a:ext cx="1490343" cy="3384903"/>
          </a:xfrm>
          <a:prstGeom prst="line">
            <a:avLst/>
          </a:prstGeom>
          <a:ln w="38100">
            <a:solidFill>
              <a:srgbClr val="FF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600865" y="2170916"/>
            <a:ext cx="1490344" cy="1321140"/>
          </a:xfrm>
          <a:prstGeom prst="line">
            <a:avLst/>
          </a:prstGeom>
          <a:ln w="38100">
            <a:solidFill>
              <a:srgbClr val="F67EA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575480" y="3198501"/>
            <a:ext cx="1490344" cy="1321140"/>
          </a:xfrm>
          <a:prstGeom prst="line">
            <a:avLst/>
          </a:prstGeom>
          <a:ln w="38100">
            <a:solidFill>
              <a:srgbClr val="D4D92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588171" y="4262247"/>
            <a:ext cx="1490344" cy="1234502"/>
          </a:xfrm>
          <a:prstGeom prst="line">
            <a:avLst/>
          </a:prstGeom>
          <a:ln w="38100">
            <a:solidFill>
              <a:srgbClr val="BB7959"/>
            </a:solidFill>
          </a:ln>
        </p:spPr>
        <p:style>
          <a:lnRef idx="1">
            <a:schemeClr val="accent1"/>
          </a:lnRef>
          <a:fillRef idx="0">
            <a:schemeClr val="accent1"/>
          </a:fillRef>
          <a:effectRef idx="0">
            <a:schemeClr val="accent1"/>
          </a:effectRef>
          <a:fontRef idx="minor">
            <a:schemeClr val="tx1"/>
          </a:fontRef>
        </p:style>
      </p:cxnSp>
      <p:sp>
        <p:nvSpPr>
          <p:cNvPr id="10" name="Round Diagonal Corner Rectangle 9"/>
          <p:cNvSpPr/>
          <p:nvPr/>
        </p:nvSpPr>
        <p:spPr>
          <a:xfrm>
            <a:off x="540425" y="1820102"/>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hợp</a:t>
            </a:r>
          </a:p>
        </p:txBody>
      </p:sp>
      <p:sp>
        <p:nvSpPr>
          <p:cNvPr id="11" name="Round Diagonal Corner Rectangle 10"/>
          <p:cNvSpPr/>
          <p:nvPr/>
        </p:nvSpPr>
        <p:spPr>
          <a:xfrm>
            <a:off x="540425" y="2871248"/>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thân</a:t>
            </a:r>
          </a:p>
        </p:txBody>
      </p:sp>
      <p:sp>
        <p:nvSpPr>
          <p:cNvPr id="12" name="Round Diagonal Corner Rectangle 11"/>
          <p:cNvSpPr/>
          <p:nvPr/>
        </p:nvSpPr>
        <p:spPr>
          <a:xfrm>
            <a:off x="540426" y="3923297"/>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nghĩa</a:t>
            </a:r>
          </a:p>
        </p:txBody>
      </p:sp>
      <p:sp>
        <p:nvSpPr>
          <p:cNvPr id="13" name="Round Diagonal Corner Rectangle 12"/>
          <p:cNvSpPr/>
          <p:nvPr/>
        </p:nvSpPr>
        <p:spPr>
          <a:xfrm>
            <a:off x="540426" y="4960832"/>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nối</a:t>
            </a:r>
          </a:p>
        </p:txBody>
      </p:sp>
      <p:sp>
        <p:nvSpPr>
          <p:cNvPr id="14" name="Round Diagonal Corner Rectangle 13"/>
          <p:cNvSpPr/>
          <p:nvPr/>
        </p:nvSpPr>
        <p:spPr>
          <a:xfrm>
            <a:off x="4078516" y="1791977"/>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bó với nhau để trở thành thân thiết.</a:t>
            </a:r>
          </a:p>
        </p:txBody>
      </p:sp>
      <p:sp>
        <p:nvSpPr>
          <p:cNvPr id="15" name="Round Diagonal Corner Rectangle 14"/>
          <p:cNvSpPr/>
          <p:nvPr/>
        </p:nvSpPr>
        <p:spPr>
          <a:xfrm>
            <a:off x="4078516" y="2843123"/>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bó với nhau về tình nghĩa, coi nhau như người thân.</a:t>
            </a:r>
          </a:p>
        </p:txBody>
      </p:sp>
      <p:sp>
        <p:nvSpPr>
          <p:cNvPr id="16" name="Round Diagonal Corner Rectangle 15"/>
          <p:cNvSpPr/>
          <p:nvPr/>
        </p:nvSpPr>
        <p:spPr>
          <a:xfrm>
            <a:off x="4078517" y="3895172"/>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liền, nối những sự vật rời rạc lại với nhau.</a:t>
            </a:r>
          </a:p>
        </p:txBody>
      </p:sp>
      <p:sp>
        <p:nvSpPr>
          <p:cNvPr id="17" name="Round Diagonal Corner Rectangle 16"/>
          <p:cNvSpPr/>
          <p:nvPr/>
        </p:nvSpPr>
        <p:spPr>
          <a:xfrm>
            <a:off x="4078517" y="4932707"/>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bó với nhau để bổ sung, hỗ trợ cho nhau.</a:t>
            </a:r>
          </a:p>
        </p:txBody>
      </p:sp>
    </p:spTree>
    <p:extLst>
      <p:ext uri="{BB962C8B-B14F-4D97-AF65-F5344CB8AC3E}">
        <p14:creationId xmlns:p14="http://schemas.microsoft.com/office/powerpoint/2010/main" val="5462711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Tiếng ting ting.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522514" y="275771"/>
            <a:ext cx="10450286" cy="1077218"/>
          </a:xfrm>
          <a:prstGeom prst="rect">
            <a:avLst/>
          </a:prstGeom>
          <a:noFill/>
        </p:spPr>
        <p:txBody>
          <a:bodyPr wrap="square" rtlCol="0">
            <a:spAutoFit/>
          </a:bodyPr>
          <a:lstStyle/>
          <a:p>
            <a:r>
              <a:rPr lang="en-US" sz="3200" b="1">
                <a:solidFill>
                  <a:srgbClr val="FF6666"/>
                </a:solidFill>
              </a:rPr>
              <a:t>2. Thay         trong mỗi câu sau bằng một từ ngữ phù hợp ở bài tập 1.</a:t>
            </a:r>
          </a:p>
        </p:txBody>
      </p:sp>
      <p:sp>
        <p:nvSpPr>
          <p:cNvPr id="2" name="Round Diagonal Corner Rectangle 1"/>
          <p:cNvSpPr/>
          <p:nvPr/>
        </p:nvSpPr>
        <p:spPr>
          <a:xfrm>
            <a:off x="522514" y="1712686"/>
            <a:ext cx="11176000" cy="928914"/>
          </a:xfrm>
          <a:prstGeom prst="round2DiagRect">
            <a:avLst>
              <a:gd name="adj1" fmla="val 27604"/>
              <a:gd name="adj2" fmla="val 0"/>
            </a:avLst>
          </a:prstGeom>
          <a:solidFill>
            <a:srgbClr val="EEF2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a. Thức uống này là sự                 tuyệt vời giữa các loại hoa trái nhiệt đới.</a:t>
            </a:r>
          </a:p>
        </p:txBody>
      </p:sp>
      <p:sp>
        <p:nvSpPr>
          <p:cNvPr id="18" name="Round Diagonal Corner Rectangle 17"/>
          <p:cNvSpPr/>
          <p:nvPr/>
        </p:nvSpPr>
        <p:spPr>
          <a:xfrm>
            <a:off x="522514" y="2823028"/>
            <a:ext cx="10813143" cy="928914"/>
          </a:xfrm>
          <a:prstGeom prst="round2DiagRect">
            <a:avLst>
              <a:gd name="adj1" fmla="val 27604"/>
              <a:gd name="adj2" fmla="val 0"/>
            </a:avLst>
          </a:prstGeom>
          <a:solidFill>
            <a:srgbClr val="D4D92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b. Chú Nam và bố tôi là hai anh em                 .</a:t>
            </a:r>
          </a:p>
        </p:txBody>
      </p:sp>
      <p:sp>
        <p:nvSpPr>
          <p:cNvPr id="19" name="Round Diagonal Corner Rectangle 18"/>
          <p:cNvSpPr/>
          <p:nvPr/>
        </p:nvSpPr>
        <p:spPr>
          <a:xfrm>
            <a:off x="522514" y="3933370"/>
            <a:ext cx="10813143" cy="928914"/>
          </a:xfrm>
          <a:prstGeom prst="round2DiagRect">
            <a:avLst>
              <a:gd name="adj1" fmla="val 30729"/>
              <a:gd name="adj2" fmla="val 0"/>
            </a:avLst>
          </a:prstGeom>
          <a:solidFill>
            <a:srgbClr val="FFEE6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c. Máy tính không truy cập được vì chưa              mạng.</a:t>
            </a:r>
          </a:p>
        </p:txBody>
      </p:sp>
      <p:sp>
        <p:nvSpPr>
          <p:cNvPr id="20" name="Round Diagonal Corner Rectangle 19"/>
          <p:cNvSpPr/>
          <p:nvPr/>
        </p:nvSpPr>
        <p:spPr>
          <a:xfrm>
            <a:off x="522514" y="5118353"/>
            <a:ext cx="10813143" cy="928914"/>
          </a:xfrm>
          <a:prstGeom prst="round2DiagRect">
            <a:avLst>
              <a:gd name="adj1" fmla="val 32292"/>
              <a:gd name="adj2" fmla="val 0"/>
            </a:avLst>
          </a:prstGeom>
          <a:solidFill>
            <a:srgbClr val="FF8E4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d. Chúng tôi                 với nhau sau những ngày ở trại hè.</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5782" y="275771"/>
            <a:ext cx="545642" cy="545642"/>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6671" y="1938914"/>
            <a:ext cx="545642" cy="545642"/>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2749" y="3015817"/>
            <a:ext cx="545642" cy="545642"/>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2241" y="4151967"/>
            <a:ext cx="545642" cy="545642"/>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6402" y="5309989"/>
            <a:ext cx="545642" cy="545642"/>
          </a:xfrm>
          <a:prstGeom prst="rect">
            <a:avLst/>
          </a:prstGeom>
        </p:spPr>
      </p:pic>
    </p:spTree>
    <p:extLst>
      <p:ext uri="{BB962C8B-B14F-4D97-AF65-F5344CB8AC3E}">
        <p14:creationId xmlns:p14="http://schemas.microsoft.com/office/powerpoint/2010/main" val="33438692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3"/>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strVal val="#ppt_w+.3"/>
                                          </p:val>
                                        </p:tav>
                                        <p:tav tm="100000">
                                          <p:val>
                                            <p:strVal val="#ppt_w"/>
                                          </p:val>
                                        </p:tav>
                                      </p:tavLst>
                                    </p:anim>
                                    <p:anim calcmode="lin" valueType="num">
                                      <p:cBhvr>
                                        <p:cTn id="19" dur="1000" fill="hold"/>
                                        <p:tgtEl>
                                          <p:spTgt spid="21"/>
                                        </p:tgtEl>
                                        <p:attrNameLst>
                                          <p:attrName>ppt_h</p:attrName>
                                        </p:attrNameLst>
                                      </p:cBhvr>
                                      <p:tavLst>
                                        <p:tav tm="0">
                                          <p:val>
                                            <p:strVal val="#ppt_h"/>
                                          </p:val>
                                        </p:tav>
                                        <p:tav tm="100000">
                                          <p:val>
                                            <p:strVal val="#ppt_h"/>
                                          </p:val>
                                        </p:tav>
                                      </p:tavLst>
                                    </p:anim>
                                    <p:animEffect transition="in" filter="fade">
                                      <p:cBhvr>
                                        <p:cTn id="20" dur="1000"/>
                                        <p:tgtEl>
                                          <p:spTgt spid="21"/>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strVal val="#ppt_w+.3"/>
                                          </p:val>
                                        </p:tav>
                                        <p:tav tm="100000">
                                          <p:val>
                                            <p:strVal val="#ppt_w"/>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animEffect transition="in" filter="fade">
                                      <p:cBhvr>
                                        <p:cTn id="25" dur="1000"/>
                                        <p:tgtEl>
                                          <p:spTgt spid="18"/>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1000" fill="hold"/>
                                        <p:tgtEl>
                                          <p:spTgt spid="22"/>
                                        </p:tgtEl>
                                        <p:attrNameLst>
                                          <p:attrName>ppt_w</p:attrName>
                                        </p:attrNameLst>
                                      </p:cBhvr>
                                      <p:tavLst>
                                        <p:tav tm="0">
                                          <p:val>
                                            <p:strVal val="#ppt_w+.3"/>
                                          </p:val>
                                        </p:tav>
                                        <p:tav tm="100000">
                                          <p:val>
                                            <p:strVal val="#ppt_w"/>
                                          </p:val>
                                        </p:tav>
                                      </p:tavLst>
                                    </p:anim>
                                    <p:anim calcmode="lin" valueType="num">
                                      <p:cBhvr>
                                        <p:cTn id="29" dur="1000" fill="hold"/>
                                        <p:tgtEl>
                                          <p:spTgt spid="22"/>
                                        </p:tgtEl>
                                        <p:attrNameLst>
                                          <p:attrName>ppt_h</p:attrName>
                                        </p:attrNameLst>
                                      </p:cBhvr>
                                      <p:tavLst>
                                        <p:tav tm="0">
                                          <p:val>
                                            <p:strVal val="#ppt_h"/>
                                          </p:val>
                                        </p:tav>
                                        <p:tav tm="100000">
                                          <p:val>
                                            <p:strVal val="#ppt_h"/>
                                          </p:val>
                                        </p:tav>
                                      </p:tavLst>
                                    </p:anim>
                                    <p:animEffect transition="in" filter="fade">
                                      <p:cBhvr>
                                        <p:cTn id="30" dur="1000"/>
                                        <p:tgtEl>
                                          <p:spTgt spid="22"/>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strVal val="#ppt_w+.3"/>
                                          </p:val>
                                        </p:tav>
                                        <p:tav tm="100000">
                                          <p:val>
                                            <p:strVal val="#ppt_w"/>
                                          </p:val>
                                        </p:tav>
                                      </p:tavLst>
                                    </p:anim>
                                    <p:anim calcmode="lin" valueType="num">
                                      <p:cBhvr>
                                        <p:cTn id="34" dur="1000" fill="hold"/>
                                        <p:tgtEl>
                                          <p:spTgt spid="19"/>
                                        </p:tgtEl>
                                        <p:attrNameLst>
                                          <p:attrName>ppt_h</p:attrName>
                                        </p:attrNameLst>
                                      </p:cBhvr>
                                      <p:tavLst>
                                        <p:tav tm="0">
                                          <p:val>
                                            <p:strVal val="#ppt_h"/>
                                          </p:val>
                                        </p:tav>
                                        <p:tav tm="100000">
                                          <p:val>
                                            <p:strVal val="#ppt_h"/>
                                          </p:val>
                                        </p:tav>
                                      </p:tavLst>
                                    </p:anim>
                                    <p:animEffect transition="in" filter="fade">
                                      <p:cBhvr>
                                        <p:cTn id="35" dur="1000"/>
                                        <p:tgtEl>
                                          <p:spTgt spid="19"/>
                                        </p:tgtEl>
                                      </p:cBhvr>
                                    </p:animEffect>
                                  </p:childTnLst>
                                </p:cTn>
                              </p:par>
                              <p:par>
                                <p:cTn id="36" presetID="50" presetClass="entr" presetSubtype="0" decel="10000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1000" fill="hold"/>
                                        <p:tgtEl>
                                          <p:spTgt spid="23"/>
                                        </p:tgtEl>
                                        <p:attrNameLst>
                                          <p:attrName>ppt_w</p:attrName>
                                        </p:attrNameLst>
                                      </p:cBhvr>
                                      <p:tavLst>
                                        <p:tav tm="0">
                                          <p:val>
                                            <p:strVal val="#ppt_w+.3"/>
                                          </p:val>
                                        </p:tav>
                                        <p:tav tm="100000">
                                          <p:val>
                                            <p:strVal val="#ppt_w"/>
                                          </p:val>
                                        </p:tav>
                                      </p:tavLst>
                                    </p:anim>
                                    <p:anim calcmode="lin" valueType="num">
                                      <p:cBhvr>
                                        <p:cTn id="39" dur="1000" fill="hold"/>
                                        <p:tgtEl>
                                          <p:spTgt spid="23"/>
                                        </p:tgtEl>
                                        <p:attrNameLst>
                                          <p:attrName>ppt_h</p:attrName>
                                        </p:attrNameLst>
                                      </p:cBhvr>
                                      <p:tavLst>
                                        <p:tav tm="0">
                                          <p:val>
                                            <p:strVal val="#ppt_h"/>
                                          </p:val>
                                        </p:tav>
                                        <p:tav tm="100000">
                                          <p:val>
                                            <p:strVal val="#ppt_h"/>
                                          </p:val>
                                        </p:tav>
                                      </p:tavLst>
                                    </p:anim>
                                    <p:animEffect transition="in" filter="fade">
                                      <p:cBhvr>
                                        <p:cTn id="40" dur="1000"/>
                                        <p:tgtEl>
                                          <p:spTgt spid="23"/>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strVal val="#ppt_w+.3"/>
                                          </p:val>
                                        </p:tav>
                                        <p:tav tm="100000">
                                          <p:val>
                                            <p:strVal val="#ppt_w"/>
                                          </p:val>
                                        </p:tav>
                                      </p:tavLst>
                                    </p:anim>
                                    <p:anim calcmode="lin" valueType="num">
                                      <p:cBhvr>
                                        <p:cTn id="44" dur="1000" fill="hold"/>
                                        <p:tgtEl>
                                          <p:spTgt spid="20"/>
                                        </p:tgtEl>
                                        <p:attrNameLst>
                                          <p:attrName>ppt_h</p:attrName>
                                        </p:attrNameLst>
                                      </p:cBhvr>
                                      <p:tavLst>
                                        <p:tav tm="0">
                                          <p:val>
                                            <p:strVal val="#ppt_h"/>
                                          </p:val>
                                        </p:tav>
                                        <p:tav tm="100000">
                                          <p:val>
                                            <p:strVal val="#ppt_h"/>
                                          </p:val>
                                        </p:tav>
                                      </p:tavLst>
                                    </p:anim>
                                    <p:animEffect transition="in" filter="fade">
                                      <p:cBhvr>
                                        <p:cTn id="45" dur="1000"/>
                                        <p:tgtEl>
                                          <p:spTgt spid="20"/>
                                        </p:tgtEl>
                                      </p:cBhvr>
                                    </p:animEffect>
                                  </p:childTnLst>
                                </p:cTn>
                              </p:par>
                              <p:par>
                                <p:cTn id="46" presetID="50" presetClass="entr" presetSubtype="0" decel="10000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1000" fill="hold"/>
                                        <p:tgtEl>
                                          <p:spTgt spid="24"/>
                                        </p:tgtEl>
                                        <p:attrNameLst>
                                          <p:attrName>ppt_w</p:attrName>
                                        </p:attrNameLst>
                                      </p:cBhvr>
                                      <p:tavLst>
                                        <p:tav tm="0">
                                          <p:val>
                                            <p:strVal val="#ppt_w+.3"/>
                                          </p:val>
                                        </p:tav>
                                        <p:tav tm="100000">
                                          <p:val>
                                            <p:strVal val="#ppt_w"/>
                                          </p:val>
                                        </p:tav>
                                      </p:tavLst>
                                    </p:anim>
                                    <p:anim calcmode="lin" valueType="num">
                                      <p:cBhvr>
                                        <p:cTn id="49" dur="1000" fill="hold"/>
                                        <p:tgtEl>
                                          <p:spTgt spid="24"/>
                                        </p:tgtEl>
                                        <p:attrNameLst>
                                          <p:attrName>ppt_h</p:attrName>
                                        </p:attrNameLst>
                                      </p:cBhvr>
                                      <p:tavLst>
                                        <p:tav tm="0">
                                          <p:val>
                                            <p:strVal val="#ppt_h"/>
                                          </p:val>
                                        </p:tav>
                                        <p:tav tm="100000">
                                          <p:val>
                                            <p:strVal val="#ppt_h"/>
                                          </p:val>
                                        </p:tav>
                                      </p:tavLst>
                                    </p:anim>
                                    <p:animEffect transition="in" filter="fade">
                                      <p:cBhvr>
                                        <p:cTn id="5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6944"/>
          <a:stretch/>
        </p:blipFill>
        <p:spPr>
          <a:xfrm>
            <a:off x="0" y="0"/>
            <a:ext cx="12192000" cy="6858000"/>
          </a:xfrm>
          <a:prstGeom prst="rect">
            <a:avLst/>
          </a:prstGeom>
        </p:spPr>
      </p:pic>
      <p:grpSp>
        <p:nvGrpSpPr>
          <p:cNvPr id="16" name="Group 15"/>
          <p:cNvGrpSpPr/>
          <p:nvPr/>
        </p:nvGrpSpPr>
        <p:grpSpPr>
          <a:xfrm>
            <a:off x="4257675" y="1561875"/>
            <a:ext cx="3505200" cy="1956780"/>
            <a:chOff x="3006435" y="3279593"/>
            <a:chExt cx="8242135" cy="1956780"/>
          </a:xfrm>
        </p:grpSpPr>
        <p:sp>
          <p:nvSpPr>
            <p:cNvPr id="7" name="TextBox 6"/>
            <p:cNvSpPr txBox="1"/>
            <p:nvPr/>
          </p:nvSpPr>
          <p:spPr>
            <a:xfrm>
              <a:off x="3006435" y="3297381"/>
              <a:ext cx="8242135" cy="1938992"/>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sp>
          <p:nvSpPr>
            <p:cNvPr id="13" name="TextBox 12"/>
            <p:cNvSpPr txBox="1"/>
            <p:nvPr/>
          </p:nvSpPr>
          <p:spPr>
            <a:xfrm>
              <a:off x="3006435" y="3279593"/>
              <a:ext cx="8242135" cy="1938992"/>
            </a:xfrm>
            <a:prstGeom prst="rect">
              <a:avLst/>
            </a:prstGeom>
            <a:noFill/>
          </p:spPr>
          <p:txBody>
            <a:bodyPr wrap="square" rtlCol="0">
              <a:spAutoFit/>
            </a:bodyPr>
            <a:lstStyle/>
            <a:p>
              <a:pPr algn="ctr"/>
              <a:r>
                <a:rPr lang="en-US" sz="60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7800975" y="1673910"/>
            <a:ext cx="2190750" cy="3510179"/>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818522" y="1745402"/>
            <a:ext cx="2067678" cy="331298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6083566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657</Words>
  <Application>Microsoft Office PowerPoint</Application>
  <PresentationFormat>Widescreen</PresentationFormat>
  <Paragraphs>118</Paragraphs>
  <Slides>22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LNTH-LuoLuoNotangYuanTi 1</vt:lpstr>
      <vt:lpstr>#9Slide05 Phobia</vt:lpstr>
      <vt:lpstr>#9Slide05 SVNClementine</vt:lpstr>
      <vt:lpstr>Arial</vt:lpstr>
      <vt:lpstr>Calibri</vt:lpstr>
      <vt:lpstr>Calibri Light</vt:lpstr>
      <vt:lpstr>iCiel Pony</vt:lpstr>
      <vt:lpstr>SVN-Apple</vt:lpstr>
      <vt:lpstr>UTM Duepuntozero</vt:lpstr>
      <vt:lpstr>UTM Mother</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Giang</dc:creator>
  <cp:lastModifiedBy>Huong Giang</cp:lastModifiedBy>
  <cp:revision>1</cp:revision>
  <dcterms:created xsi:type="dcterms:W3CDTF">2024-05-07T12:01:01Z</dcterms:created>
  <dcterms:modified xsi:type="dcterms:W3CDTF">2024-05-07T12:01:13Z</dcterms:modified>
</cp:coreProperties>
</file>